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01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5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41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47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4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5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6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24A8-C0DF-4019-A484-E273CD6F9415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5F71-E25C-44A7-8C22-18A7F5B94C2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07504" y="764704"/>
            <a:ext cx="8928992" cy="5976664"/>
          </a:xfrm>
          <a:prstGeom prst="rect">
            <a:avLst/>
          </a:prstGeom>
          <a:noFill/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7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60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Automates </a:t>
            </a:r>
            <a:r>
              <a:rPr lang="en-GB" dirty="0">
                <a:solidFill>
                  <a:schemeClr val="tx1"/>
                </a:solidFill>
              </a:rPr>
              <a:t>/ supports all / many project management activities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60908" y="95351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the planning / monitoring / controlling of the project’s schedule and cost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Such </a:t>
            </a:r>
            <a:r>
              <a:rPr lang="en-GB" dirty="0">
                <a:solidFill>
                  <a:schemeClr val="tx1"/>
                </a:solidFill>
              </a:rPr>
              <a:t>as identifying / assigning / sequencing tasks and resources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3156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Improved </a:t>
            </a:r>
            <a:r>
              <a:rPr lang="en-GB" dirty="0">
                <a:solidFill>
                  <a:schemeClr val="tx1"/>
                </a:solidFill>
              </a:rPr>
              <a:t>software quality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3396" y="95351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CASE </a:t>
            </a:r>
            <a:r>
              <a:rPr lang="en-GB" dirty="0">
                <a:solidFill>
                  <a:schemeClr val="tx1"/>
                </a:solidFill>
              </a:rPr>
              <a:t>tools such as DFD generators provide automatic validation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Ensuring </a:t>
            </a:r>
            <a:r>
              <a:rPr lang="en-GB" dirty="0">
                <a:solidFill>
                  <a:schemeClr val="tx1"/>
                </a:solidFill>
              </a:rPr>
              <a:t>that validation is </a:t>
            </a:r>
            <a:r>
              <a:rPr lang="en-GB" dirty="0" smtClean="0">
                <a:solidFill>
                  <a:schemeClr val="tx1"/>
                </a:solidFill>
              </a:rPr>
              <a:t>carried out accurately/complete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926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Reduced </a:t>
            </a:r>
            <a:r>
              <a:rPr lang="en-GB" dirty="0">
                <a:solidFill>
                  <a:schemeClr val="tx1"/>
                </a:solidFill>
              </a:rPr>
              <a:t>development time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9174" y="390757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Code </a:t>
            </a:r>
            <a:r>
              <a:rPr lang="en-GB" dirty="0">
                <a:solidFill>
                  <a:schemeClr val="tx1"/>
                </a:solidFill>
              </a:rPr>
              <a:t>is produced at electronic speeds 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is faster than a human programmer could 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91422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CASE </a:t>
            </a:r>
            <a:r>
              <a:rPr lang="en-GB" dirty="0">
                <a:solidFill>
                  <a:schemeClr val="tx1"/>
                </a:solidFill>
              </a:rPr>
              <a:t>tools produce electronic output 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can be saved and re-used for other systems 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1662" y="390757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6540" y="3889459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3243" y="92762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6314" y="95174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23983" y="92874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5800" y="388833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8871" y="3912454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40296" y="388656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7739" y="92585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Tools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5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310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Monitors </a:t>
            </a:r>
            <a:r>
              <a:rPr lang="en-GB" dirty="0">
                <a:solidFill>
                  <a:schemeClr val="tx1"/>
                </a:solidFill>
              </a:rPr>
              <a:t>/ checks / analyses / filters all traffic / data / </a:t>
            </a:r>
            <a:r>
              <a:rPr lang="en-GB" dirty="0" smtClean="0">
                <a:solidFill>
                  <a:schemeClr val="tx1"/>
                </a:solidFill>
              </a:rPr>
              <a:t>communication entering or leaving the network.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4558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Blocks </a:t>
            </a:r>
            <a:r>
              <a:rPr lang="en-GB" dirty="0">
                <a:solidFill>
                  <a:schemeClr val="tx1"/>
                </a:solidFill>
              </a:rPr>
              <a:t>/ denies any </a:t>
            </a:r>
            <a:r>
              <a:rPr lang="en-GB" dirty="0" smtClean="0">
                <a:solidFill>
                  <a:schemeClr val="tx1"/>
                </a:solidFill>
              </a:rPr>
              <a:t>messages which do </a:t>
            </a:r>
            <a:r>
              <a:rPr lang="en-GB" dirty="0">
                <a:solidFill>
                  <a:schemeClr val="tx1"/>
                </a:solidFill>
              </a:rPr>
              <a:t>not meet specified criteria / security policy / settings / </a:t>
            </a:r>
            <a:r>
              <a:rPr lang="en-GB" dirty="0" smtClean="0">
                <a:solidFill>
                  <a:schemeClr val="tx1"/>
                </a:solidFill>
              </a:rPr>
              <a:t>rules.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96806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Will </a:t>
            </a:r>
            <a:r>
              <a:rPr lang="en-GB" dirty="0">
                <a:solidFill>
                  <a:schemeClr val="tx1"/>
                </a:solidFill>
              </a:rPr>
              <a:t>permit access to legitimate communications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46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It </a:t>
            </a:r>
            <a:r>
              <a:rPr lang="en-GB" dirty="0">
                <a:solidFill>
                  <a:schemeClr val="tx1"/>
                </a:solidFill>
              </a:rPr>
              <a:t>may be part of a proxy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576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 report detailing unauthorised attempts is produced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0576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3647" y="86083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91316" y="837836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133" y="379742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95072" y="83494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Firewall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07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Management Information System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A MIS transforms large amounts of (raw) data from a data processing system/using transaction data into useful information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GB" sz="1600" dirty="0" smtClean="0">
              <a:solidFill>
                <a:schemeClr val="tx1"/>
              </a:solidFill>
            </a:endParaRPr>
          </a:p>
          <a:p>
            <a:pPr lvl="1" algn="ctr"/>
            <a:r>
              <a:rPr lang="en-US" sz="1600" dirty="0" smtClean="0">
                <a:solidFill>
                  <a:schemeClr val="tx1"/>
                </a:solidFill>
              </a:rPr>
              <a:t>Which </a:t>
            </a:r>
            <a:r>
              <a:rPr lang="en-US" sz="1600" dirty="0">
                <a:solidFill>
                  <a:schemeClr val="tx1"/>
                </a:solidFill>
              </a:rPr>
              <a:t>is necessary for a business to be managed effectively/ achieve its goals </a:t>
            </a:r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is used by different levels of management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It utilizes data from many </a:t>
            </a:r>
            <a:r>
              <a:rPr lang="en-GB" dirty="0" smtClean="0">
                <a:solidFill>
                  <a:schemeClr val="tx1"/>
                </a:solidFill>
              </a:rPr>
              <a:t>sources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Including internal and external sources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Appropriate </a:t>
            </a:r>
            <a:r>
              <a:rPr lang="en-GB" dirty="0">
                <a:solidFill>
                  <a:schemeClr val="tx1"/>
                </a:solidFill>
              </a:rPr>
              <a:t>queries and reports are </a:t>
            </a:r>
            <a:r>
              <a:rPr lang="en-GB" dirty="0" smtClean="0">
                <a:solidFill>
                  <a:schemeClr val="tx1"/>
                </a:solidFill>
              </a:rPr>
              <a:t>generated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routine and non-routine purposes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2274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2514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MIS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79512" y="83848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45605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95604" y="846627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38731" y="846663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0026" y="378330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65654" y="378330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5801" y="381057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92280" y="188640"/>
            <a:ext cx="1728192" cy="34605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34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Audit </a:t>
            </a:r>
            <a:r>
              <a:rPr lang="en-GB" dirty="0">
                <a:solidFill>
                  <a:schemeClr val="tx1"/>
                </a:solidFill>
              </a:rPr>
              <a:t>trail / log can help identify who was responsible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unauthorised modification of software for example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Records </a:t>
            </a:r>
            <a:r>
              <a:rPr lang="en-GB" dirty="0">
                <a:solidFill>
                  <a:schemeClr val="tx1"/>
                </a:solidFill>
              </a:rPr>
              <a:t>who was logged on / username / IP address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Records it at </a:t>
            </a:r>
            <a:r>
              <a:rPr lang="en-GB" dirty="0">
                <a:solidFill>
                  <a:schemeClr val="tx1"/>
                </a:solidFill>
              </a:rPr>
              <a:t>which stations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Records the </a:t>
            </a:r>
            <a:r>
              <a:rPr lang="en-GB" dirty="0">
                <a:solidFill>
                  <a:schemeClr val="tx1"/>
                </a:solidFill>
              </a:rPr>
              <a:t>log on / off times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10026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 </a:t>
            </a:r>
            <a:r>
              <a:rPr lang="en-GB" dirty="0">
                <a:solidFill>
                  <a:schemeClr val="tx1"/>
                </a:solidFill>
              </a:rPr>
              <a:t>access to data files / read / write options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2274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2514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Audit Software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9512" y="83848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2583" y="862599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40252" y="83960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069" y="379919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5140" y="382331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56565" y="379742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2809" y="3800316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20272" y="188640"/>
            <a:ext cx="1800200" cy="34605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2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Membership of the world’s largest educational and scientific </a:t>
            </a:r>
            <a:r>
              <a:rPr lang="en-GB" dirty="0" smtClean="0">
                <a:solidFill>
                  <a:schemeClr val="tx1"/>
                </a:solidFill>
              </a:rPr>
              <a:t>society.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Specifically for computing </a:t>
            </a:r>
            <a:r>
              <a:rPr lang="en-GB" dirty="0" smtClean="0">
                <a:solidFill>
                  <a:schemeClr val="tx1"/>
                </a:solidFill>
              </a:rPr>
              <a:t>professionals.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</a:t>
            </a:r>
            <a:r>
              <a:rPr lang="en-GB" dirty="0">
                <a:solidFill>
                  <a:schemeClr val="tx1"/>
                </a:solidFill>
              </a:rPr>
              <a:t>have access to the world’s largest digital </a:t>
            </a:r>
            <a:r>
              <a:rPr lang="en-GB" dirty="0" smtClean="0">
                <a:solidFill>
                  <a:schemeClr val="tx1"/>
                </a:solidFill>
              </a:rPr>
              <a:t>library of </a:t>
            </a:r>
            <a:r>
              <a:rPr lang="en-GB" dirty="0">
                <a:solidFill>
                  <a:schemeClr val="tx1"/>
                </a:solidFill>
              </a:rPr>
              <a:t>computer/ICT literature, publications, online books, </a:t>
            </a:r>
            <a:r>
              <a:rPr lang="en-GB" dirty="0" smtClean="0">
                <a:solidFill>
                  <a:schemeClr val="tx1"/>
                </a:solidFill>
              </a:rPr>
              <a:t>journals.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gain access </a:t>
            </a:r>
            <a:r>
              <a:rPr lang="en-GB" dirty="0">
                <a:solidFill>
                  <a:schemeClr val="tx1"/>
                </a:solidFill>
              </a:rPr>
              <a:t>to special interest groups 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Such as attending </a:t>
            </a:r>
            <a:r>
              <a:rPr lang="en-GB" dirty="0">
                <a:solidFill>
                  <a:schemeClr val="tx1"/>
                </a:solidFill>
              </a:rPr>
              <a:t>conferences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accessing </a:t>
            </a:r>
            <a:r>
              <a:rPr lang="en-GB" dirty="0">
                <a:solidFill>
                  <a:schemeClr val="tx1"/>
                </a:solidFill>
              </a:rPr>
              <a:t>specialist publications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activities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gain access </a:t>
            </a:r>
            <a:r>
              <a:rPr lang="en-GB" dirty="0">
                <a:solidFill>
                  <a:schemeClr val="tx1"/>
                </a:solidFill>
              </a:rPr>
              <a:t>to professional development </a:t>
            </a:r>
            <a:r>
              <a:rPr lang="en-GB" dirty="0" smtClean="0">
                <a:solidFill>
                  <a:schemeClr val="tx1"/>
                </a:solidFill>
              </a:rPr>
              <a:t>courses and </a:t>
            </a:r>
            <a:r>
              <a:rPr lang="en-GB" dirty="0">
                <a:solidFill>
                  <a:schemeClr val="tx1"/>
                </a:solidFill>
              </a:rPr>
              <a:t>career </a:t>
            </a:r>
            <a:r>
              <a:rPr lang="en-GB" dirty="0" smtClean="0">
                <a:solidFill>
                  <a:schemeClr val="tx1"/>
                </a:solidFill>
              </a:rPr>
              <a:t>advice.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can contact </a:t>
            </a:r>
            <a:r>
              <a:rPr lang="en-GB" dirty="0">
                <a:solidFill>
                  <a:schemeClr val="tx1"/>
                </a:solidFill>
              </a:rPr>
              <a:t>with online forum groups 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And communicate </a:t>
            </a:r>
            <a:r>
              <a:rPr lang="en-GB" dirty="0">
                <a:solidFill>
                  <a:schemeClr val="tx1"/>
                </a:solidFill>
              </a:rPr>
              <a:t>with fellow professionals throughout the </a:t>
            </a:r>
            <a:r>
              <a:rPr lang="en-GB" dirty="0" smtClean="0">
                <a:solidFill>
                  <a:schemeClr val="tx1"/>
                </a:solidFill>
              </a:rPr>
              <a:t>world.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0026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They </a:t>
            </a:r>
            <a:r>
              <a:rPr lang="en-GB" dirty="0">
                <a:solidFill>
                  <a:schemeClr val="tx1"/>
                </a:solidFill>
              </a:rPr>
              <a:t>provide online </a:t>
            </a:r>
            <a:r>
              <a:rPr lang="en-GB" dirty="0" smtClean="0">
                <a:solidFill>
                  <a:schemeClr val="tx1"/>
                </a:solidFill>
              </a:rPr>
              <a:t>courses which enables </a:t>
            </a:r>
            <a:r>
              <a:rPr lang="en-GB" dirty="0">
                <a:solidFill>
                  <a:schemeClr val="tx1"/>
                </a:solidFill>
              </a:rPr>
              <a:t>members to keep </a:t>
            </a:r>
            <a:r>
              <a:rPr lang="en-GB" dirty="0" smtClean="0">
                <a:solidFill>
                  <a:schemeClr val="tx1"/>
                </a:solidFill>
              </a:rPr>
              <a:t>up to date with the </a:t>
            </a:r>
            <a:r>
              <a:rPr lang="en-GB" dirty="0">
                <a:solidFill>
                  <a:schemeClr val="tx1"/>
                </a:solidFill>
              </a:rPr>
              <a:t>latest development in </a:t>
            </a:r>
            <a:r>
              <a:rPr lang="en-GB" dirty="0" smtClean="0">
                <a:solidFill>
                  <a:schemeClr val="tx1"/>
                </a:solidFill>
              </a:rPr>
              <a:t>ICT.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2274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can gain information and contact fellow members via </a:t>
            </a:r>
            <a:r>
              <a:rPr lang="en-GB" dirty="0">
                <a:solidFill>
                  <a:schemeClr val="tx1"/>
                </a:solidFill>
              </a:rPr>
              <a:t>newsletters/at conferences/seminars/courses/special interest </a:t>
            </a:r>
            <a:r>
              <a:rPr lang="en-GB" dirty="0" smtClean="0">
                <a:solidFill>
                  <a:schemeClr val="tx1"/>
                </a:solidFill>
              </a:rPr>
              <a:t>groups.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2514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They </a:t>
            </a:r>
            <a:r>
              <a:rPr lang="en-GB" dirty="0">
                <a:solidFill>
                  <a:schemeClr val="tx1"/>
                </a:solidFill>
              </a:rPr>
              <a:t>provide accreditation for </a:t>
            </a:r>
            <a:r>
              <a:rPr lang="en-GB" dirty="0" smtClean="0">
                <a:solidFill>
                  <a:schemeClr val="tx1"/>
                </a:solidFill>
              </a:rPr>
              <a:t>qualifications/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Courses.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822" y="202630"/>
            <a:ext cx="7606602" cy="346050"/>
          </a:xfrm>
        </p:spPr>
        <p:txBody>
          <a:bodyPr>
            <a:noAutofit/>
          </a:bodyPr>
          <a:lstStyle/>
          <a:p>
            <a:r>
              <a:rPr lang="en-GB" sz="2400" dirty="0" smtClean="0"/>
              <a:t>ACM (Association for Computing Machinery)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6852809" y="3766045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512" y="804209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2583" y="828328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40252" y="805333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069" y="376492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5140" y="378904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56565" y="3763153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4008" y="80244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2809" y="202630"/>
            <a:ext cx="1967663" cy="34605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575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terminal where each user is logged </a:t>
            </a:r>
            <a:r>
              <a:rPr lang="en-GB" dirty="0" smtClean="0">
                <a:solidFill>
                  <a:schemeClr val="tx1"/>
                </a:solidFill>
              </a:rPr>
              <a:t>on.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identity of logged on </a:t>
            </a:r>
            <a:r>
              <a:rPr lang="en-GB" dirty="0" smtClean="0">
                <a:solidFill>
                  <a:schemeClr val="tx1"/>
                </a:solidFill>
              </a:rPr>
              <a:t>users.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resources accessed by each </a:t>
            </a:r>
            <a:r>
              <a:rPr lang="en-GB" dirty="0" smtClean="0">
                <a:solidFill>
                  <a:schemeClr val="tx1"/>
                </a:solidFill>
              </a:rPr>
              <a:t>user.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number of unsuccessful attempts at logging on to an </a:t>
            </a:r>
            <a:r>
              <a:rPr lang="en-GB" dirty="0" smtClean="0">
                <a:solidFill>
                  <a:schemeClr val="tx1"/>
                </a:solidFill>
              </a:rPr>
              <a:t>account.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time during which user is logged </a:t>
            </a:r>
            <a:r>
              <a:rPr lang="en-GB" dirty="0" smtClean="0">
                <a:solidFill>
                  <a:schemeClr val="tx1"/>
                </a:solidFill>
              </a:rPr>
              <a:t>on.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0026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2274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2514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Audit Trails Activities 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2809" y="3800316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512" y="83848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2583" y="862599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40252" y="83960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069" y="379919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5140" y="382331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56565" y="379742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34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60908" y="95351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can participate from their normal work places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3156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throughout the country can be trained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3396" y="95351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Reduction </a:t>
            </a:r>
            <a:r>
              <a:rPr lang="en-GB" dirty="0">
                <a:solidFill>
                  <a:schemeClr val="tx1"/>
                </a:solidFill>
              </a:rPr>
              <a:t>in costs / time / environmental impact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60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Travelling </a:t>
            </a:r>
            <a:r>
              <a:rPr lang="en-GB" dirty="0">
                <a:solidFill>
                  <a:schemeClr val="tx1"/>
                </a:solidFill>
              </a:rPr>
              <a:t>is reduced (cost/time)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926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Supports </a:t>
            </a:r>
            <a:r>
              <a:rPr lang="en-GB" dirty="0">
                <a:solidFill>
                  <a:schemeClr val="tx1"/>
                </a:solidFill>
              </a:rPr>
              <a:t>multimedia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9174" y="390757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can observe what the tutor / trainer is doing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91422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Interactive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1662" y="390757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can communicate directly with the trainer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507" y="93689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Travelling </a:t>
            </a:r>
            <a:r>
              <a:rPr lang="en-GB" dirty="0">
                <a:solidFill>
                  <a:schemeClr val="tx1"/>
                </a:solidFill>
              </a:rPr>
              <a:t>is reduced (cost/time)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96755" y="93866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can participate from their normal work places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9003" y="93689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throughout the country can be trained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89243" y="93866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Reduction </a:t>
            </a:r>
            <a:r>
              <a:rPr lang="en-GB" dirty="0">
                <a:solidFill>
                  <a:schemeClr val="tx1"/>
                </a:solidFill>
              </a:rPr>
              <a:t>in costs / time / environmental impact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36540" y="3889459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3243" y="92762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6314" y="95174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23983" y="92874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5800" y="388833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8871" y="3912454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40296" y="388656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7739" y="92585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56592" y="188640"/>
            <a:ext cx="8229600" cy="346050"/>
          </a:xfrm>
        </p:spPr>
        <p:txBody>
          <a:bodyPr>
            <a:noAutofit/>
          </a:bodyPr>
          <a:lstStyle/>
          <a:p>
            <a:r>
              <a:rPr lang="en-GB" sz="2800" b="1" dirty="0"/>
              <a:t>Benefits of video conferencing to train users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2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60908" y="95351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can participate from their normal work places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3156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Trainees </a:t>
            </a:r>
            <a:r>
              <a:rPr lang="en-GB" dirty="0">
                <a:solidFill>
                  <a:schemeClr val="tx1"/>
                </a:solidFill>
              </a:rPr>
              <a:t>throughout the country can be trained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3396" y="95351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Reduction </a:t>
            </a:r>
            <a:r>
              <a:rPr lang="en-GB" dirty="0">
                <a:solidFill>
                  <a:schemeClr val="tx1"/>
                </a:solidFill>
              </a:rPr>
              <a:t>in costs / time / environmental impact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60" y="95174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Travelling </a:t>
            </a:r>
            <a:r>
              <a:rPr lang="en-GB" dirty="0">
                <a:solidFill>
                  <a:schemeClr val="tx1"/>
                </a:solidFill>
              </a:rPr>
              <a:t>is reduced (cost/time)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926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Broadband </a:t>
            </a:r>
            <a:r>
              <a:rPr lang="en-GB" dirty="0">
                <a:solidFill>
                  <a:schemeClr val="tx1"/>
                </a:solidFill>
              </a:rPr>
              <a:t>Connection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9174" y="390757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Modem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91422" y="390580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1662" y="390757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4507" y="93689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Video </a:t>
            </a:r>
            <a:r>
              <a:rPr lang="en-GB" dirty="0">
                <a:solidFill>
                  <a:schemeClr val="tx1"/>
                </a:solidFill>
              </a:rPr>
              <a:t>Webcam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96755" y="93866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Microphone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9003" y="93689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Speakers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89243" y="93866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Monitor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6540" y="3889459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3243" y="92762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6314" y="95174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23983" y="92874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5800" y="388833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8871" y="3912454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40296" y="388656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7739" y="92585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56592" y="116632"/>
            <a:ext cx="8229600" cy="576063"/>
          </a:xfrm>
        </p:spPr>
        <p:txBody>
          <a:bodyPr>
            <a:noAutofit/>
          </a:bodyPr>
          <a:lstStyle/>
          <a:p>
            <a:r>
              <a:rPr lang="en-GB" sz="2400" b="1" dirty="0"/>
              <a:t>Hardware resources required for video </a:t>
            </a:r>
            <a:r>
              <a:rPr lang="en-GB" sz="2400" b="1" dirty="0" smtClean="0"/>
              <a:t>conferencing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93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Professional Advantages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Contact </a:t>
            </a:r>
            <a:r>
              <a:rPr lang="en-GB" dirty="0">
                <a:solidFill>
                  <a:schemeClr val="tx1"/>
                </a:solidFill>
              </a:rPr>
              <a:t>with other IT </a:t>
            </a:r>
            <a:r>
              <a:rPr lang="en-GB" dirty="0" smtClean="0">
                <a:solidFill>
                  <a:schemeClr val="tx1"/>
                </a:solidFill>
              </a:rPr>
              <a:t>professionals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Brings </a:t>
            </a:r>
            <a:r>
              <a:rPr lang="en-GB" sz="1600" dirty="0">
                <a:solidFill>
                  <a:schemeClr val="tx1"/>
                </a:solidFill>
              </a:rPr>
              <a:t>together industry, academics, practitioners, government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sz="1600" dirty="0" smtClean="0">
                <a:solidFill>
                  <a:schemeClr val="tx1"/>
                </a:solidFill>
              </a:rPr>
              <a:t>To </a:t>
            </a:r>
            <a:r>
              <a:rPr lang="en-GB" sz="1600" dirty="0">
                <a:solidFill>
                  <a:schemeClr val="tx1"/>
                </a:solidFill>
              </a:rPr>
              <a:t>share </a:t>
            </a:r>
            <a:r>
              <a:rPr lang="en-GB" sz="1600" dirty="0" smtClean="0">
                <a:solidFill>
                  <a:schemeClr val="tx1"/>
                </a:solidFill>
              </a:rPr>
              <a:t>knowledge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sz="1600" dirty="0" smtClean="0">
                <a:solidFill>
                  <a:schemeClr val="tx1"/>
                </a:solidFill>
              </a:rPr>
              <a:t>Promote </a:t>
            </a:r>
            <a:r>
              <a:rPr lang="en-GB" sz="1600" dirty="0">
                <a:solidFill>
                  <a:schemeClr val="tx1"/>
                </a:solidFill>
              </a:rPr>
              <a:t>new thinking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 2"/>
              </a:rPr>
              <a:t>I</a:t>
            </a:r>
            <a:r>
              <a:rPr lang="en-GB" sz="1600" dirty="0" smtClean="0">
                <a:solidFill>
                  <a:schemeClr val="tx1"/>
                </a:solidFill>
              </a:rPr>
              <a:t>nform </a:t>
            </a:r>
            <a:r>
              <a:rPr lang="en-GB" sz="1600" dirty="0">
                <a:solidFill>
                  <a:schemeClr val="tx1"/>
                </a:solidFill>
              </a:rPr>
              <a:t>the design of new curricula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sz="1600" dirty="0" smtClean="0">
                <a:solidFill>
                  <a:schemeClr val="tx1"/>
                </a:solidFill>
              </a:rPr>
              <a:t>Shape </a:t>
            </a:r>
            <a:r>
              <a:rPr lang="en-GB" sz="1600" dirty="0">
                <a:solidFill>
                  <a:schemeClr val="tx1"/>
                </a:solidFill>
              </a:rPr>
              <a:t>public policy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sz="1600" dirty="0" smtClean="0">
                <a:solidFill>
                  <a:schemeClr val="tx1"/>
                </a:solidFill>
              </a:rPr>
              <a:t>Inform </a:t>
            </a:r>
            <a:r>
              <a:rPr lang="en-GB" sz="1600" dirty="0">
                <a:solidFill>
                  <a:schemeClr val="tx1"/>
                </a:solidFill>
              </a:rPr>
              <a:t>the public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Role: Promotes </a:t>
            </a:r>
            <a:r>
              <a:rPr lang="en-GB" dirty="0">
                <a:solidFill>
                  <a:schemeClr val="tx1"/>
                </a:solidFill>
              </a:rPr>
              <a:t>wider social, economic progress through the advancement of IT science and practice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 smtClean="0">
                <a:solidFill>
                  <a:schemeClr val="tx1"/>
                </a:solidFill>
              </a:rPr>
              <a:t>Role: The </a:t>
            </a:r>
            <a:r>
              <a:rPr lang="en-GB" dirty="0">
                <a:solidFill>
                  <a:schemeClr val="tx1"/>
                </a:solidFill>
              </a:rPr>
              <a:t>Chartered Institute for IT / represents IT &amp; Computing specialists / the IT sector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63269" y="81371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67025" y="81082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45600" y="83671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2529" y="81259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2514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Members </a:t>
            </a:r>
            <a:r>
              <a:rPr lang="en-GB" dirty="0">
                <a:solidFill>
                  <a:schemeClr val="tx1"/>
                </a:solidFill>
              </a:rPr>
              <a:t>can avail of up to date training in IT tools / techniques / CASE tools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2274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Validates </a:t>
            </a:r>
            <a:r>
              <a:rPr lang="en-GB" dirty="0">
                <a:solidFill>
                  <a:schemeClr val="tx1"/>
                </a:solidFill>
              </a:rPr>
              <a:t>a range of qualifications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Members </a:t>
            </a:r>
            <a:r>
              <a:rPr lang="en-GB" dirty="0">
                <a:solidFill>
                  <a:schemeClr val="tx1"/>
                </a:solidFill>
              </a:rPr>
              <a:t>can keep up to date with developments in </a:t>
            </a:r>
            <a:r>
              <a:rPr lang="en-GB" dirty="0" smtClean="0">
                <a:solidFill>
                  <a:schemeClr val="tx1"/>
                </a:solidFill>
              </a:rPr>
              <a:t>IT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Delivers </a:t>
            </a:r>
            <a:r>
              <a:rPr lang="en-GB" dirty="0">
                <a:solidFill>
                  <a:schemeClr val="tx1"/>
                </a:solidFill>
              </a:rPr>
              <a:t>a range of professional development tools for practitioners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0026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Offers </a:t>
            </a:r>
            <a:r>
              <a:rPr lang="en-GB" dirty="0">
                <a:solidFill>
                  <a:schemeClr val="tx1"/>
                </a:solidFill>
              </a:rPr>
              <a:t>a range of widely recognised professional and end-user qualifications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beginners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Home </a:t>
            </a:r>
            <a:r>
              <a:rPr lang="en-GB" dirty="0">
                <a:solidFill>
                  <a:schemeClr val="tx1"/>
                </a:solidFill>
              </a:rPr>
              <a:t>users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Professionals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sym typeface="Wingdings 2"/>
              </a:rPr>
              <a:t></a:t>
            </a:r>
            <a:r>
              <a:rPr lang="en-GB" dirty="0" smtClean="0">
                <a:solidFill>
                  <a:schemeClr val="tx1"/>
                </a:solidFill>
              </a:rPr>
              <a:t>Over </a:t>
            </a:r>
            <a:r>
              <a:rPr lang="en-GB" dirty="0">
                <a:solidFill>
                  <a:schemeClr val="tx1"/>
                </a:solidFill>
              </a:rPr>
              <a:t>70,000 members (practitioners, businesses, academics, students) in the UK and worldwide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75826" y="3774429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5086" y="377330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58157" y="3797424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79582" y="377153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BCS – British computer society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51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9" grpId="0" animBg="1"/>
      <p:bldP spid="18" grpId="0" animBg="1"/>
      <p:bldP spid="25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778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Corrective maintenance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4248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Such as new user requirements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Or requirements required by external factors such as new legislation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4008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Adaptive </a:t>
            </a:r>
            <a:r>
              <a:rPr lang="en-GB" dirty="0">
                <a:solidFill>
                  <a:schemeClr val="tx1"/>
                </a:solidFill>
              </a:rPr>
              <a:t>maintenance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Additional </a:t>
            </a:r>
            <a:r>
              <a:rPr lang="en-GB" dirty="0">
                <a:solidFill>
                  <a:schemeClr val="tx1"/>
                </a:solidFill>
              </a:rPr>
              <a:t>functionality is </a:t>
            </a:r>
            <a:r>
              <a:rPr lang="en-GB" dirty="0" smtClean="0">
                <a:solidFill>
                  <a:schemeClr val="tx1"/>
                </a:solidFill>
              </a:rPr>
              <a:t>added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Such </a:t>
            </a:r>
            <a:r>
              <a:rPr lang="en-GB" dirty="0">
                <a:solidFill>
                  <a:schemeClr val="tx1"/>
                </a:solidFill>
              </a:rPr>
              <a:t>as reduced access times / greater accuracy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Perfective maintenance/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system is working correctly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Improvements </a:t>
            </a:r>
            <a:r>
              <a:rPr lang="en-GB" dirty="0">
                <a:solidFill>
                  <a:schemeClr val="tx1"/>
                </a:solidFill>
              </a:rPr>
              <a:t>are implemented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8788" y="382751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6971" y="86792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60727" y="86503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9302" y="89092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231" y="86680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Software maintenance 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9" grpId="0" animBg="1"/>
      <p:bldP spid="1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310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There </a:t>
            </a:r>
            <a:r>
              <a:rPr lang="en-GB" dirty="0">
                <a:solidFill>
                  <a:schemeClr val="tx1"/>
                </a:solidFill>
              </a:rPr>
              <a:t>is no server / controlling computer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64558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 </a:t>
            </a:r>
            <a:r>
              <a:rPr lang="en-GB" dirty="0">
                <a:solidFill>
                  <a:schemeClr val="tx1"/>
                </a:solidFill>
              </a:rPr>
              <a:t>nodes </a:t>
            </a:r>
            <a:r>
              <a:rPr lang="en-GB" dirty="0" smtClean="0">
                <a:solidFill>
                  <a:schemeClr val="tx1"/>
                </a:solidFill>
              </a:rPr>
              <a:t>are </a:t>
            </a:r>
            <a:r>
              <a:rPr lang="en-GB" dirty="0">
                <a:solidFill>
                  <a:schemeClr val="tx1"/>
                </a:solidFill>
              </a:rPr>
              <a:t>of equal status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6806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Nodes </a:t>
            </a:r>
            <a:r>
              <a:rPr lang="en-GB" dirty="0">
                <a:solidFill>
                  <a:schemeClr val="tx1"/>
                </a:solidFill>
              </a:rPr>
              <a:t>are both </a:t>
            </a:r>
            <a:r>
              <a:rPr lang="en-GB" dirty="0" smtClean="0">
                <a:solidFill>
                  <a:schemeClr val="tx1"/>
                </a:solidFill>
              </a:rPr>
              <a:t>suppliers </a:t>
            </a:r>
            <a:r>
              <a:rPr lang="en-GB" dirty="0">
                <a:solidFill>
                  <a:schemeClr val="tx1"/>
                </a:solidFill>
              </a:rPr>
              <a:t>and consumers of resources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46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Each </a:t>
            </a:r>
            <a:r>
              <a:rPr lang="en-GB" dirty="0">
                <a:solidFill>
                  <a:schemeClr val="tx1"/>
                </a:solidFill>
              </a:rPr>
              <a:t>node makes </a:t>
            </a:r>
            <a:r>
              <a:rPr lang="en-GB" dirty="0" smtClean="0">
                <a:solidFill>
                  <a:schemeClr val="tx1"/>
                </a:solidFill>
              </a:rPr>
              <a:t>its </a:t>
            </a:r>
            <a:r>
              <a:rPr lang="en-GB" dirty="0">
                <a:solidFill>
                  <a:schemeClr val="tx1"/>
                </a:solidFill>
              </a:rPr>
              <a:t>resources available to the other nodes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576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>
                <a:solidFill>
                  <a:schemeClr val="tx1"/>
                </a:solidFill>
              </a:rPr>
              <a:t>node can request a resource that it needs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2824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Resources </a:t>
            </a:r>
            <a:r>
              <a:rPr lang="en-GB" dirty="0">
                <a:solidFill>
                  <a:schemeClr val="tx1"/>
                </a:solidFill>
              </a:rPr>
              <a:t>include processing time, data storage, disk storage, bandwidth, and printers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95072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Each </a:t>
            </a:r>
            <a:r>
              <a:rPr lang="en-GB" dirty="0">
                <a:solidFill>
                  <a:schemeClr val="tx1"/>
                </a:solidFill>
              </a:rPr>
              <a:t>node is in charge of its own security / administration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5312" y="3792545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nodes decide </a:t>
            </a:r>
            <a:r>
              <a:rPr lang="en-GB" dirty="0">
                <a:solidFill>
                  <a:schemeClr val="tx1"/>
                </a:solidFill>
              </a:rPr>
              <a:t>which other nodes get access to </a:t>
            </a:r>
            <a:r>
              <a:rPr lang="en-GB" dirty="0" smtClean="0">
                <a:solidFill>
                  <a:schemeClr val="tx1"/>
                </a:solidFill>
              </a:rPr>
              <a:t>their </a:t>
            </a:r>
            <a:r>
              <a:rPr lang="en-GB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25328" y="3766947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2031" y="805111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95102" y="829230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12771" y="80623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4588" y="376582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07659" y="3789942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29084" y="3764055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16527" y="803343"/>
            <a:ext cx="2088232" cy="2808312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Peer-to-Peer Networks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310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This </a:t>
            </a:r>
            <a:r>
              <a:rPr lang="en-GB" dirty="0">
                <a:solidFill>
                  <a:schemeClr val="tx1"/>
                </a:solidFill>
              </a:rPr>
              <a:t>connects computers together within a small geographical area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64558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 </a:t>
            </a:r>
            <a:r>
              <a:rPr lang="en-GB" dirty="0">
                <a:solidFill>
                  <a:schemeClr val="tx1"/>
                </a:solidFill>
              </a:rPr>
              <a:t>network computers/stations/devices are wireless enabled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6806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Equipped </a:t>
            </a:r>
            <a:r>
              <a:rPr lang="en-GB" dirty="0">
                <a:solidFill>
                  <a:schemeClr val="tx1"/>
                </a:solidFill>
              </a:rPr>
              <a:t>with wireless network interface cards (WNIC)/dongle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46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Access </a:t>
            </a:r>
            <a:r>
              <a:rPr lang="en-GB" dirty="0">
                <a:solidFill>
                  <a:schemeClr val="tx1"/>
                </a:solidFill>
              </a:rPr>
              <a:t>points act as base stations/hubs for the wireless network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576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transmit and receive radio signals for stations to communicate with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2824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Wireless </a:t>
            </a:r>
            <a:r>
              <a:rPr lang="en-GB" dirty="0">
                <a:solidFill>
                  <a:schemeClr val="tx1"/>
                </a:solidFill>
              </a:rPr>
              <a:t>devices can be laptops, PDAs, IP phones or fixed desktops /workstations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Wireless LAN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0605" y="835089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3676" y="859208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21345" y="836213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3162" y="379580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6233" y="381992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5101" y="83332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60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310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Calculated </a:t>
            </a:r>
            <a:r>
              <a:rPr lang="en-GB" dirty="0">
                <a:solidFill>
                  <a:schemeClr val="tx1"/>
                </a:solidFill>
              </a:rPr>
              <a:t>by adding together all the bytes / applying an </a:t>
            </a:r>
            <a:r>
              <a:rPr lang="en-GB" dirty="0" smtClean="0">
                <a:solidFill>
                  <a:schemeClr val="tx1"/>
                </a:solidFill>
              </a:rPr>
              <a:t>algorithm </a:t>
            </a:r>
            <a:r>
              <a:rPr lang="en-GB" dirty="0">
                <a:solidFill>
                  <a:schemeClr val="tx1"/>
                </a:solidFill>
              </a:rPr>
              <a:t>to a block of data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or </a:t>
            </a:r>
            <a:r>
              <a:rPr lang="en-GB" dirty="0">
                <a:solidFill>
                  <a:schemeClr val="tx1"/>
                </a:solidFill>
              </a:rPr>
              <a:t>256 bytes </a:t>
            </a:r>
            <a:r>
              <a:rPr lang="en-GB" dirty="0" smtClean="0">
                <a:solidFill>
                  <a:schemeClr val="tx1"/>
                </a:solidFill>
              </a:rPr>
              <a:t>(for example)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4558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checksum is </a:t>
            </a:r>
            <a:r>
              <a:rPr lang="en-GB" dirty="0" smtClean="0">
                <a:solidFill>
                  <a:schemeClr val="tx1"/>
                </a:solidFill>
              </a:rPr>
              <a:t>recalculated after </a:t>
            </a:r>
            <a:r>
              <a:rPr lang="en-GB" dirty="0">
                <a:solidFill>
                  <a:schemeClr val="tx1"/>
                </a:solidFill>
              </a:rPr>
              <a:t>data transmission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6806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If </a:t>
            </a:r>
            <a:r>
              <a:rPr lang="en-GB" dirty="0">
                <a:solidFill>
                  <a:schemeClr val="tx1"/>
                </a:solidFill>
              </a:rPr>
              <a:t>the checksum is incorrect, the data is very likely to be an error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46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Some </a:t>
            </a:r>
            <a:r>
              <a:rPr lang="en-GB" dirty="0">
                <a:solidFill>
                  <a:schemeClr val="tx1"/>
                </a:solidFill>
              </a:rPr>
              <a:t>types of checksum may automatically correct the error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7921" y="838480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0992" y="862599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90801" y="85325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1594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Checksum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550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310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At </a:t>
            </a:r>
            <a:r>
              <a:rPr lang="en-GB" dirty="0">
                <a:solidFill>
                  <a:schemeClr val="tx1"/>
                </a:solidFill>
              </a:rPr>
              <a:t>least one controlling / dedicated / host server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64558" y="838480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is a high capacity / high speed computer with a large hard disk capacity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6806" y="836712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Which </a:t>
            </a:r>
            <a:r>
              <a:rPr lang="en-GB" dirty="0">
                <a:solidFill>
                  <a:schemeClr val="tx1"/>
                </a:solidFill>
              </a:rPr>
              <a:t>serves / handles requests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7046" y="838480"/>
            <a:ext cx="2160240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From </a:t>
            </a:r>
            <a:r>
              <a:rPr lang="en-GB" dirty="0">
                <a:solidFill>
                  <a:schemeClr val="tx1"/>
                </a:solidFill>
              </a:rPr>
              <a:t>many clients / the other nodes on the network / clients initiate requests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0576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dirty="0">
                <a:solidFill>
                  <a:schemeClr val="tx1"/>
                </a:solidFill>
              </a:rPr>
              <a:t>resources / services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62824" y="3792545"/>
            <a:ext cx="2109878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Such </a:t>
            </a:r>
            <a:r>
              <a:rPr lang="en-GB" dirty="0">
                <a:solidFill>
                  <a:schemeClr val="tx1"/>
                </a:solidFill>
              </a:rPr>
              <a:t>as data / files / software / email / web access / storage / peripherals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95072" y="3790777"/>
            <a:ext cx="2088232" cy="2808312"/>
          </a:xfrm>
          <a:prstGeom prst="rect">
            <a:avLst/>
          </a:prstGeom>
          <a:solidFill>
            <a:srgbClr val="FFC000"/>
          </a:solid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server provides communication links / controls access / security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0576" y="836712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3647" y="860831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91316" y="837836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133" y="379742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86204" y="3821543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07629" y="3795656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95072" y="834944"/>
            <a:ext cx="2088232" cy="2808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0" cmpd="thickThin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Client Server Network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020272" y="188640"/>
            <a:ext cx="1800200" cy="360040"/>
          </a:xfrm>
          <a:prstGeom prst="rect">
            <a:avLst/>
          </a:prstGeom>
          <a:solidFill>
            <a:srgbClr val="FFFF00"/>
          </a:solidFill>
          <a:ln w="31750" cmpd="thickThin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COVER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44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1005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Case Tools</vt:lpstr>
      <vt:lpstr>Benefits of video conferencing to train users</vt:lpstr>
      <vt:lpstr>Hardware resources required for video conferencing </vt:lpstr>
      <vt:lpstr>BCS – British computer society</vt:lpstr>
      <vt:lpstr>Software maintenance </vt:lpstr>
      <vt:lpstr>Peer-to-Peer Networks</vt:lpstr>
      <vt:lpstr>Wireless LAN</vt:lpstr>
      <vt:lpstr>Checksum</vt:lpstr>
      <vt:lpstr>Client Server Network</vt:lpstr>
      <vt:lpstr>Firewall</vt:lpstr>
      <vt:lpstr>MIS</vt:lpstr>
      <vt:lpstr>Audit Software</vt:lpstr>
      <vt:lpstr>ACM (Association for Computing Machinery)</vt:lpstr>
      <vt:lpstr>Audit Trails Activities 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Mr Aldred</dc:creator>
  <cp:lastModifiedBy>Dan Aldred</cp:lastModifiedBy>
  <cp:revision>26</cp:revision>
  <dcterms:created xsi:type="dcterms:W3CDTF">2013-10-16T10:29:03Z</dcterms:created>
  <dcterms:modified xsi:type="dcterms:W3CDTF">2013-10-18T19:57:06Z</dcterms:modified>
</cp:coreProperties>
</file>