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.xml" ContentType="application/vnd.openxmlformats-officedocument.themeOverr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heme/themeOverride3.xml" ContentType="application/vnd.openxmlformats-officedocument.themeOverr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heme/themeOverride4.xml" ContentType="application/vnd.openxmlformats-officedocument.themeOverr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heme/themeOverride5.xml" ContentType="application/vnd.openxmlformats-officedocument.themeOverr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heme/themeOverride6.xml" ContentType="application/vnd.openxmlformats-officedocument.themeOverr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5" r:id="rId3"/>
    <p:sldId id="257" r:id="rId4"/>
    <p:sldId id="287" r:id="rId5"/>
    <p:sldId id="293" r:id="rId6"/>
    <p:sldId id="292" r:id="rId7"/>
    <p:sldId id="298" r:id="rId8"/>
    <p:sldId id="303" r:id="rId9"/>
    <p:sldId id="288" r:id="rId10"/>
    <p:sldId id="304" r:id="rId11"/>
    <p:sldId id="305" r:id="rId12"/>
    <p:sldId id="289" r:id="rId13"/>
    <p:sldId id="290" r:id="rId14"/>
    <p:sldId id="295" r:id="rId15"/>
    <p:sldId id="294" r:id="rId16"/>
    <p:sldId id="286" r:id="rId17"/>
    <p:sldId id="297" r:id="rId18"/>
    <p:sldId id="276" r:id="rId19"/>
    <p:sldId id="306" r:id="rId20"/>
    <p:sldId id="301" r:id="rId21"/>
    <p:sldId id="302" r:id="rId22"/>
    <p:sldId id="280" r:id="rId23"/>
    <p:sldId id="273" r:id="rId24"/>
    <p:sldId id="282" r:id="rId25"/>
    <p:sldId id="283" r:id="rId26"/>
    <p:sldId id="285" r:id="rId27"/>
    <p:sldId id="284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6" autoAdjust="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5333F-BF9F-412E-9BCA-524342A35AD0}" type="datetimeFigureOut">
              <a:rPr lang="en-US"/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7C96B-F452-4007-B9C0-4D04D1BC6D5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0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around and create a rainbow</a:t>
            </a:r>
            <a:r>
              <a:rPr lang="en-US" baseline="0" dirty="0" smtClean="0"/>
              <a:t> road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5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it is a Disco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27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Drop sand blocks</a:t>
            </a:r>
            <a:r>
              <a:rPr lang="en-US" baseline="0" dirty="0" smtClean="0"/>
              <a:t> from the sky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91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Make it</a:t>
            </a:r>
            <a:r>
              <a:rPr lang="en-US" baseline="0" dirty="0" smtClean="0"/>
              <a:t> into a game, dodge the sand, don’t get caught!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58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</a:t>
            </a:r>
            <a:r>
              <a:rPr lang="en-US" baseline="0" dirty="0" smtClean="0"/>
              <a:t> a block of torches!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1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Flood</a:t>
            </a:r>
            <a:r>
              <a:rPr lang="en-GB" baseline="0" dirty="0" smtClean="0"/>
              <a:t> the world around you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71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a glass bridge wherever you walk.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37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</a:t>
            </a:r>
            <a:r>
              <a:rPr lang="en-US" baseline="0" dirty="0" smtClean="0"/>
              <a:t> the distance that you have moved from your starting point, use it to find your way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1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Treasure detector, activities if you are above treasure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72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 blocks of TNT, go back to the first block, run the code, you travel along like</a:t>
            </a:r>
            <a:r>
              <a:rPr lang="en-US" baseline="0" dirty="0" smtClean="0"/>
              <a:t> an escalator!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45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 a</a:t>
            </a:r>
            <a:r>
              <a:rPr lang="en-US" baseline="0" dirty="0" smtClean="0"/>
              <a:t> messaging service in MC.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9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two of the 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74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95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4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41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69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60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77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2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6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Bounces when</a:t>
            </a:r>
            <a:r>
              <a:rPr lang="en-US" baseline="0" dirty="0" smtClean="0"/>
              <a:t> on grass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29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Finds the height of your world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2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Hides</a:t>
            </a:r>
            <a:r>
              <a:rPr lang="en-US" baseline="0" dirty="0" smtClean="0"/>
              <a:t> a diamond in the game, shows you then you have to find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Stalk</a:t>
            </a:r>
            <a:r>
              <a:rPr lang="en-GB" baseline="0" dirty="0" smtClean="0"/>
              <a:t> the player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70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into a wall or hill and the force field protects you and removes the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77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 everything to Gold!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C96B-F452-4007-B9C0-4D04D1BC6D58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5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40EF-A757-4194-A5D2-63F94D768AAB}" type="datetimeFigureOut">
              <a:rPr lang="en-GB" smtClean="0"/>
              <a:t>26/11/2015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06E2-143C-4BDB-A570-0B9B5BFD79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13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40EF-A757-4194-A5D2-63F94D768AAB}" type="datetimeFigureOut">
              <a:rPr lang="en-GB" smtClean="0"/>
              <a:t>26/11/2015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06E2-143C-4BDB-A570-0B9B5BFD79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36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40EF-A757-4194-A5D2-63F94D768AAB}" type="datetimeFigureOut">
              <a:rPr lang="en-GB" smtClean="0"/>
              <a:t>26/11/2015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06E2-143C-4BDB-A570-0B9B5BFD79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86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40EF-A757-4194-A5D2-63F94D768AAB}" type="datetimeFigureOut">
              <a:rPr lang="en-GB" smtClean="0"/>
              <a:t>26/11/2015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06E2-143C-4BDB-A570-0B9B5BFD79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90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40EF-A757-4194-A5D2-63F94D768AAB}" type="datetimeFigureOut">
              <a:rPr lang="en-GB" smtClean="0"/>
              <a:t>26/11/2015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06E2-143C-4BDB-A570-0B9B5BFD79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44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40EF-A757-4194-A5D2-63F94D768AAB}" type="datetimeFigureOut">
              <a:rPr lang="en-GB" smtClean="0"/>
              <a:t>26/11/2015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06E2-143C-4BDB-A570-0B9B5BFD79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63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40EF-A757-4194-A5D2-63F94D768AAB}" type="datetimeFigureOut">
              <a:rPr lang="en-GB" smtClean="0"/>
              <a:t>26/11/2015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06E2-143C-4BDB-A570-0B9B5BFD79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75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40EF-A757-4194-A5D2-63F94D768AAB}" type="datetimeFigureOut">
              <a:rPr lang="en-GB" smtClean="0"/>
              <a:t>26/11/2015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06E2-143C-4BDB-A570-0B9B5BFD79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1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40EF-A757-4194-A5D2-63F94D768AAB}" type="datetimeFigureOut">
              <a:rPr lang="en-GB" smtClean="0"/>
              <a:t>26/11/2015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06E2-143C-4BDB-A570-0B9B5BFD79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93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40EF-A757-4194-A5D2-63F94D768AAB}" type="datetimeFigureOut">
              <a:rPr lang="en-GB" smtClean="0"/>
              <a:t>26/11/2015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06E2-143C-4BDB-A570-0B9B5BFD79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51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40EF-A757-4194-A5D2-63F94D768AAB}" type="datetimeFigureOut">
              <a:rPr lang="en-GB" smtClean="0"/>
              <a:t>26/11/2015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06E2-143C-4BDB-A570-0B9B5BFD79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04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300"/>
            </a:gs>
            <a:gs pos="93000">
              <a:srgbClr val="00B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40EF-A757-4194-A5D2-63F94D768AAB}" type="datetimeFigureOut">
              <a:rPr lang="en-GB" smtClean="0"/>
              <a:t>26/11/2015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006E2-143C-4BDB-A570-0B9B5BFD79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9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3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4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5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6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bg1"/>
            </a:solidFill>
          </a:ln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HACKING MINECRAFT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20880" cy="4510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dlad.THIRSKSCHOOL\AppData\Local\Microsoft\Windows\Temporary Internet Files\Content.IE5\3EASHJ2P\4635103759_e91b303f15_z[1]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6E8E7"/>
              </a:clrFrom>
              <a:clrTo>
                <a:srgbClr val="E6E8E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931">
            <a:off x="7092280" y="188640"/>
            <a:ext cx="1149520" cy="114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906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4735">
            <a:off x="4298520" y="1319012"/>
            <a:ext cx="4158698" cy="4672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Rainbow Road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latin typeface="" charset="0"/>
              </a:rPr>
              <a:t>import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" charset="0"/>
              </a:rPr>
              <a:t>mcpi.minecraft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" charset="0"/>
              </a:rPr>
              <a:t> as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" charset="0"/>
              </a:rPr>
              <a:t>minecraft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" charset="0"/>
              </a:rPr>
              <a:t> </a:t>
            </a:r>
            <a:endParaRPr lang="en-US" sz="1000" dirty="0" smtClean="0">
              <a:solidFill>
                <a:schemeClr val="bg1">
                  <a:lumMod val="85000"/>
                </a:schemeClr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latin typeface="" charset="0"/>
              </a:rPr>
              <a:t>import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" charset="0"/>
              </a:rPr>
              <a:t>mcpi.block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" charset="0"/>
              </a:rPr>
              <a:t> as block </a:t>
            </a:r>
            <a:endParaRPr lang="en-US" sz="1000" dirty="0" smtClean="0">
              <a:solidFill>
                <a:schemeClr val="bg1">
                  <a:lumMod val="85000"/>
                </a:schemeClr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latin typeface="" charset="0"/>
              </a:rPr>
              <a:t>import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" charset="0"/>
              </a:rPr>
              <a:t>random </a:t>
            </a:r>
            <a:endParaRPr lang="en-US" sz="1000" dirty="0" smtClean="0">
              <a:solidFill>
                <a:schemeClr val="bg1">
                  <a:lumMod val="85000"/>
                </a:schemeClr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latin typeface="" charset="0"/>
              </a:rPr>
              <a:t>import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" charset="0"/>
              </a:rPr>
              <a:t>time </a:t>
            </a:r>
            <a:endParaRPr lang="en-US" sz="1000" dirty="0" smtClean="0">
              <a:solidFill>
                <a:schemeClr val="bg1">
                  <a:lumMod val="85000"/>
                </a:schemeClr>
              </a:solidFill>
              <a:latin typeface="" charset="0"/>
            </a:endParaRPr>
          </a:p>
          <a:p>
            <a:pPr marL="0" indent="0">
              <a:buNone/>
            </a:pPr>
            <a:endParaRPr lang="en-US" sz="1100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mc 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=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minecraft.Minecraft.create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() </a:t>
            </a:r>
            <a:endParaRPr lang="en-US" sz="1600" b="1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pos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=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mc.player.getPos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() </a:t>
            </a:r>
            <a:endParaRPr lang="en-US" sz="1600" b="1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endParaRPr lang="en-US" sz="800" b="1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def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SetRoad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(): </a:t>
            </a:r>
            <a:endParaRPr lang="en-US" sz="1600" b="1" dirty="0" smtClean="0">
              <a:solidFill>
                <a:schemeClr val="bg1"/>
              </a:solidFill>
              <a:latin typeface="" charset="0"/>
            </a:endParaRPr>
          </a:p>
          <a:p>
            <a:pPr marL="400050" lvl="1" indent="0"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pos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=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mc.player.getPos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() </a:t>
            </a:r>
            <a:endParaRPr lang="en-US" sz="1600" b="1" dirty="0" smtClean="0">
              <a:solidFill>
                <a:schemeClr val="bg1"/>
              </a:solidFill>
              <a:latin typeface="" charset="0"/>
            </a:endParaRPr>
          </a:p>
          <a:p>
            <a:pPr marL="400050" lvl="1" indent="0"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mc.setBlock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pos.x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, pos.y-1,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pos.z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, 35,1)#orange </a:t>
            </a:r>
            <a:endParaRPr lang="en-US" sz="1600" b="1" dirty="0" smtClean="0">
              <a:solidFill>
                <a:schemeClr val="bg1"/>
              </a:solidFill>
              <a:latin typeface="" charset="0"/>
            </a:endParaRPr>
          </a:p>
          <a:p>
            <a:pPr marL="400050" lvl="1" indent="0"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mc.setBlock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(pos.x-1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, pos.y-1,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pos.z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, 35,2)#pinky </a:t>
            </a:r>
            <a:endParaRPr lang="en-US" sz="1600" b="1" dirty="0" smtClean="0">
              <a:solidFill>
                <a:schemeClr val="bg1"/>
              </a:solidFill>
              <a:latin typeface="" charset="0"/>
            </a:endParaRPr>
          </a:p>
          <a:p>
            <a:pPr marL="400050" lvl="1" indent="0"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mc.setBlock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(pos.x-2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, pos.y-1,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pos.z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, 35,3)#sky blue </a:t>
            </a:r>
            <a:endParaRPr lang="en-US" sz="1600" b="1" dirty="0" smtClean="0">
              <a:solidFill>
                <a:schemeClr val="bg1"/>
              </a:solidFill>
              <a:latin typeface="" charset="0"/>
            </a:endParaRPr>
          </a:p>
          <a:p>
            <a:pPr marL="400050" lvl="1" indent="0"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mc.setBlock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(pos.x-3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, pos.y-1,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pos.z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, 35,4)#yellow </a:t>
            </a:r>
            <a:endParaRPr lang="en-US" sz="1600" b="1" dirty="0" smtClean="0">
              <a:solidFill>
                <a:schemeClr val="bg1"/>
              </a:solidFill>
              <a:latin typeface="" charset="0"/>
            </a:endParaRPr>
          </a:p>
          <a:p>
            <a:pPr marL="400050" lvl="1" indent="0"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mc.setBlock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(pos.x-4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, pos.y-1,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pos.z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, 35,5)#green </a:t>
            </a:r>
            <a:endParaRPr lang="en-US" sz="1600" b="1" dirty="0" smtClean="0">
              <a:solidFill>
                <a:schemeClr val="bg1"/>
              </a:solidFill>
              <a:latin typeface="" charset="0"/>
            </a:endParaRPr>
          </a:p>
          <a:p>
            <a:pPr marL="400050" lvl="1" indent="0"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mc.setBlock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(pos.x-5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, pos.y-1,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pos.z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, 35,6)#pink </a:t>
            </a:r>
            <a:endParaRPr lang="en-US" sz="1600" b="1" dirty="0" smtClean="0">
              <a:solidFill>
                <a:schemeClr val="bg1"/>
              </a:solidFill>
              <a:latin typeface="" charset="0"/>
            </a:endParaRPr>
          </a:p>
          <a:p>
            <a:pPr marL="400050" lvl="1" indent="0"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mc.setBlock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(pos.x-8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, pos.y-1,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pos.z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, 35,9)#blue </a:t>
            </a:r>
            <a:endParaRPr lang="en-US" sz="1600" b="1" dirty="0" smtClean="0">
              <a:solidFill>
                <a:schemeClr val="bg1"/>
              </a:solidFill>
              <a:latin typeface="" charset="0"/>
            </a:endParaRPr>
          </a:p>
          <a:p>
            <a:pPr marL="400050" lvl="1" indent="0"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mc.setBlock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(pos.x-9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, pos.y-1,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pos.z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, 35,10)#purple </a:t>
            </a:r>
            <a:endParaRPr lang="en-US" sz="1600" b="1" dirty="0" smtClean="0">
              <a:solidFill>
                <a:schemeClr val="bg1"/>
              </a:solidFill>
              <a:latin typeface="" charset="0"/>
            </a:endParaRPr>
          </a:p>
          <a:p>
            <a:pPr marL="400050" lvl="1" indent="0">
              <a:buNone/>
            </a:pPr>
            <a:endParaRPr lang="en-US" sz="1050" b="1" dirty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while 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True: </a:t>
            </a:r>
            <a:endParaRPr lang="en-US" sz="1600" b="1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     </a:t>
            </a: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SetRoad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()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     </a:t>
            </a: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time.sleep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(0.05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)</a:t>
            </a:r>
            <a:r>
              <a:rPr lang="en-US" sz="1400" dirty="0">
                <a:solidFill>
                  <a:schemeClr val="bg1"/>
                </a:solidFill>
                <a:latin typeface="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" charset="0"/>
              </a:rPr>
            </a:br>
            <a:endParaRPr lang="en-GB" sz="1400" dirty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   </a:t>
            </a:r>
            <a:endParaRPr lang="en-GB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9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4735">
            <a:off x="4298520" y="1319012"/>
            <a:ext cx="4158698" cy="4672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Rainbow Disco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  <a:latin typeface="" charset="0"/>
              </a:rPr>
              <a:t>import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mcpi.minecraft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 as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minecraft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 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  <a:latin typeface="" charset="0"/>
              </a:rPr>
              <a:t>import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mcpi.block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 as block 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  <a:latin typeface="" charset="0"/>
              </a:rPr>
              <a:t>import random 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  <a:latin typeface="" charset="0"/>
              </a:rPr>
              <a:t>import time </a:t>
            </a:r>
          </a:p>
          <a:p>
            <a:pPr marL="0" indent="0">
              <a:buNone/>
            </a:pPr>
            <a:endParaRPr lang="en-US" sz="1100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mc 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=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minecraft.Minecraft.create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() </a:t>
            </a:r>
            <a:endParaRPr lang="en-US" sz="1600" b="1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pos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=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mc.player.getPos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() </a:t>
            </a:r>
            <a:endParaRPr lang="en-US" sz="1600" b="1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endParaRPr lang="en-US" sz="800" b="1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def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SetRoad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(): </a:t>
            </a:r>
            <a:endParaRPr lang="en-US" sz="1600" b="1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  <a:latin typeface="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      </a:t>
            </a: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colour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 = </a:t>
            </a: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random.randint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(1,11)</a:t>
            </a:r>
          </a:p>
          <a:p>
            <a:pPr marL="400050" lvl="1" indent="0"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pos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=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mc.player.getPos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() </a:t>
            </a:r>
            <a:endParaRPr lang="en-US" sz="1600" b="1" dirty="0" smtClean="0">
              <a:solidFill>
                <a:schemeClr val="bg1"/>
              </a:solidFill>
              <a:latin typeface="" charset="0"/>
            </a:endParaRPr>
          </a:p>
          <a:p>
            <a:pPr marL="400050" lvl="1" indent="0"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mc.setBlock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pos.x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, pos.y-1, </a:t>
            </a:r>
            <a:r>
              <a:rPr lang="en-US" sz="1600" b="1" dirty="0" err="1">
                <a:solidFill>
                  <a:schemeClr val="bg1"/>
                </a:solidFill>
                <a:latin typeface="" charset="0"/>
              </a:rPr>
              <a:t>pos.z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, 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35,colour)#random</a:t>
            </a:r>
          </a:p>
          <a:p>
            <a:pPr marL="400050" lvl="1" indent="0">
              <a:buNone/>
            </a:pPr>
            <a:endParaRPr lang="en-US" sz="1050" b="1" dirty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while 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True: </a:t>
            </a:r>
            <a:endParaRPr lang="en-US" sz="1600" b="1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     </a:t>
            </a: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SetRoad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()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     </a:t>
            </a:r>
            <a:r>
              <a:rPr lang="en-US" sz="1600" b="1" dirty="0" err="1" smtClean="0">
                <a:solidFill>
                  <a:schemeClr val="bg1"/>
                </a:solidFill>
                <a:latin typeface="" charset="0"/>
              </a:rPr>
              <a:t>time.sleep</a:t>
            </a:r>
            <a:r>
              <a:rPr lang="en-US" sz="1600" b="1" dirty="0" smtClean="0">
                <a:solidFill>
                  <a:schemeClr val="bg1"/>
                </a:solidFill>
                <a:latin typeface="" charset="0"/>
              </a:rPr>
              <a:t>(0.05</a:t>
            </a:r>
            <a:r>
              <a:rPr lang="en-US" sz="1600" b="1" dirty="0">
                <a:solidFill>
                  <a:schemeClr val="bg1"/>
                </a:solidFill>
                <a:latin typeface="" charset="0"/>
              </a:rPr>
              <a:t>)</a:t>
            </a:r>
            <a:r>
              <a:rPr lang="en-US" sz="1400" dirty="0">
                <a:solidFill>
                  <a:schemeClr val="bg1"/>
                </a:solidFill>
                <a:latin typeface="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" charset="0"/>
              </a:rPr>
            </a:br>
            <a:endParaRPr lang="en-GB" sz="1400" dirty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   </a:t>
            </a:r>
            <a:endParaRPr lang="en-GB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3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Minecraft: Drop some Sand 1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800" dirty="0" smtClean="0">
              <a:solidFill>
                <a:schemeClr val="bg1"/>
              </a:solidFill>
              <a:latin typeface="Sans-Serif" charset="0"/>
              <a:cs typeface="Arial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latin typeface="Sans-Serif" charset="0"/>
                <a:cs typeface="Arial" charset="0"/>
              </a:rPr>
              <a:t>from </a:t>
            </a:r>
            <a:r>
              <a:rPr lang="en-GB" sz="2800" dirty="0" err="1">
                <a:solidFill>
                  <a:schemeClr val="bg1"/>
                </a:solidFill>
                <a:latin typeface="Sans-Serif" charset="0"/>
                <a:cs typeface="Arial" charset="0"/>
              </a:rPr>
              <a:t>mcpi</a:t>
            </a:r>
            <a:r>
              <a:rPr lang="en-GB" sz="2800" dirty="0">
                <a:solidFill>
                  <a:schemeClr val="bg1"/>
                </a:solidFill>
                <a:latin typeface="Sans-Serif" charset="0"/>
                <a:cs typeface="Arial" charset="0"/>
              </a:rPr>
              <a:t> import </a:t>
            </a:r>
            <a:r>
              <a:rPr lang="en-GB" sz="2800" dirty="0" err="1">
                <a:solidFill>
                  <a:schemeClr val="bg1"/>
                </a:solidFill>
                <a:latin typeface="Sans-Serif" charset="0"/>
                <a:cs typeface="Arial" charset="0"/>
              </a:rPr>
              <a:t>minecraft</a:t>
            </a:r>
            <a:endParaRPr lang="en-GB" sz="2800" dirty="0">
              <a:solidFill>
                <a:schemeClr val="bg1"/>
              </a:solidFill>
              <a:latin typeface="Sans-Serif" charset="0"/>
              <a:cs typeface="Arial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latin typeface="Sans-Serif" charset="0"/>
                <a:cs typeface="Arial" charset="0"/>
              </a:rPr>
              <a:t>mc </a:t>
            </a:r>
            <a:r>
              <a:rPr lang="en-GB" sz="2800" dirty="0">
                <a:solidFill>
                  <a:schemeClr val="bg1"/>
                </a:solidFill>
                <a:latin typeface="Sans-Serif" charset="0"/>
                <a:cs typeface="Arial" charset="0"/>
              </a:rPr>
              <a:t>= </a:t>
            </a:r>
            <a:r>
              <a:rPr lang="en-GB" sz="2800" dirty="0" err="1">
                <a:solidFill>
                  <a:schemeClr val="bg1"/>
                </a:solidFill>
                <a:latin typeface="Sans-Serif" charset="0"/>
                <a:cs typeface="Arial" charset="0"/>
              </a:rPr>
              <a:t>minecraft.Minecraft.create</a:t>
            </a:r>
            <a:r>
              <a:rPr lang="en-GB" sz="2800" dirty="0">
                <a:solidFill>
                  <a:schemeClr val="bg1"/>
                </a:solidFill>
                <a:latin typeface="Sans-Serif" charset="0"/>
                <a:cs typeface="Arial" charset="0"/>
              </a:rPr>
              <a:t>()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Sans-Serif" charset="0"/>
              <a:cs typeface="Arial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Sans-Serif" charset="0"/>
              <a:cs typeface="Arial" charset="0"/>
            </a:endParaRPr>
          </a:p>
          <a:p>
            <a:pPr marL="0" indent="0">
              <a:buNone/>
            </a:pPr>
            <a:r>
              <a:rPr lang="en-GB" sz="2800" dirty="0" err="1" smtClean="0">
                <a:solidFill>
                  <a:schemeClr val="bg1"/>
                </a:solidFill>
                <a:latin typeface="Sans-Serif" charset="0"/>
                <a:cs typeface="Arial" charset="0"/>
              </a:rPr>
              <a:t>pos</a:t>
            </a:r>
            <a:r>
              <a:rPr lang="en-GB" sz="2800" dirty="0" smtClean="0">
                <a:solidFill>
                  <a:schemeClr val="bg1"/>
                </a:solidFill>
                <a:latin typeface="Sans-Serif" charset="0"/>
                <a:cs typeface="Arial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Sans-Serif" charset="0"/>
                <a:cs typeface="Arial" charset="0"/>
              </a:rPr>
              <a:t>= </a:t>
            </a:r>
            <a:r>
              <a:rPr lang="en-GB" sz="2800" dirty="0" err="1">
                <a:solidFill>
                  <a:schemeClr val="bg1"/>
                </a:solidFill>
                <a:latin typeface="Sans-Serif" charset="0"/>
                <a:cs typeface="Arial" charset="0"/>
              </a:rPr>
              <a:t>mc.player.getTilePos</a:t>
            </a:r>
            <a:r>
              <a:rPr lang="en-GB" sz="2800" dirty="0" smtClean="0">
                <a:solidFill>
                  <a:schemeClr val="bg1"/>
                </a:solidFill>
                <a:latin typeface="Sans-Serif" charset="0"/>
                <a:cs typeface="Arial" charset="0"/>
              </a:rPr>
              <a:t>()</a:t>
            </a:r>
          </a:p>
          <a:p>
            <a:pPr marL="0" indent="0">
              <a:buNone/>
            </a:pPr>
            <a:r>
              <a:rPr lang="en-GB" sz="2800" dirty="0" err="1" smtClean="0">
                <a:solidFill>
                  <a:schemeClr val="bg1"/>
                </a:solidFill>
                <a:latin typeface="Sans-Serif" charset="0"/>
                <a:cs typeface="Arial" charset="0"/>
              </a:rPr>
              <a:t>mc.setBlock</a:t>
            </a:r>
            <a:r>
              <a:rPr lang="en-GB" sz="2800" dirty="0" smtClean="0">
                <a:solidFill>
                  <a:schemeClr val="bg1"/>
                </a:solidFill>
                <a:latin typeface="Sans-Serif" charset="0"/>
                <a:cs typeface="Arial" charset="0"/>
              </a:rPr>
              <a:t>(</a:t>
            </a:r>
            <a:r>
              <a:rPr lang="en-GB" sz="2800" dirty="0" err="1" smtClean="0">
                <a:solidFill>
                  <a:schemeClr val="bg1"/>
                </a:solidFill>
                <a:latin typeface="Sans-Serif" charset="0"/>
                <a:cs typeface="Arial" charset="0"/>
              </a:rPr>
              <a:t>pos.x</a:t>
            </a:r>
            <a:r>
              <a:rPr lang="en-GB" sz="2800" dirty="0">
                <a:solidFill>
                  <a:schemeClr val="bg1"/>
                </a:solidFill>
                <a:latin typeface="Sans-Serif" charset="0"/>
                <a:cs typeface="Arial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latin typeface="Sans-Serif" charset="0"/>
                <a:cs typeface="Arial" charset="0"/>
              </a:rPr>
              <a:t>pos.y</a:t>
            </a:r>
            <a:r>
              <a:rPr lang="en-GB" sz="2800" dirty="0">
                <a:solidFill>
                  <a:schemeClr val="bg1"/>
                </a:solidFill>
                <a:latin typeface="Sans-Serif" charset="0"/>
                <a:cs typeface="Arial" charset="0"/>
              </a:rPr>
              <a:t> + 25, </a:t>
            </a:r>
            <a:r>
              <a:rPr lang="en-GB" sz="2800" dirty="0" err="1">
                <a:solidFill>
                  <a:schemeClr val="bg1"/>
                </a:solidFill>
                <a:latin typeface="Sans-Serif" charset="0"/>
                <a:cs typeface="Arial" charset="0"/>
              </a:rPr>
              <a:t>pos.z</a:t>
            </a:r>
            <a:r>
              <a:rPr lang="en-GB" sz="2800" dirty="0">
                <a:solidFill>
                  <a:schemeClr val="bg1"/>
                </a:solidFill>
                <a:latin typeface="Sans-Serif" charset="0"/>
                <a:cs typeface="Arial" charset="0"/>
              </a:rPr>
              <a:t>, 13</a:t>
            </a:r>
            <a:r>
              <a:rPr lang="en-GB" sz="2800" dirty="0" smtClean="0">
                <a:solidFill>
                  <a:schemeClr val="bg1"/>
                </a:solidFill>
                <a:latin typeface="Sans-Serif" charset="0"/>
                <a:cs typeface="Arial" charset="0"/>
              </a:rPr>
              <a:t>)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Sans-Serif" charset="0"/>
              <a:cs typeface="Arial" charset="0"/>
            </a:endParaRPr>
          </a:p>
          <a:p>
            <a:r>
              <a:rPr lang="en-GB" sz="2800" i="1" dirty="0" smtClean="0">
                <a:solidFill>
                  <a:schemeClr val="bg1"/>
                </a:solidFill>
                <a:latin typeface="Sans-Serif" charset="0"/>
                <a:cs typeface="Arial" charset="0"/>
              </a:rPr>
              <a:t>Add a while True statement </a:t>
            </a:r>
            <a:r>
              <a:rPr lang="en-GB" sz="2400" i="1" dirty="0" smtClean="0">
                <a:solidFill>
                  <a:schemeClr val="bg1"/>
                </a:solidFill>
                <a:latin typeface="Sans-Serif" charset="0"/>
                <a:cs typeface="Arial" charset="0"/>
              </a:rPr>
              <a:t>  </a:t>
            </a:r>
            <a:endParaRPr lang="en-GB" sz="2400" i="1" dirty="0">
              <a:solidFill>
                <a:schemeClr val="bg1"/>
              </a:solidFill>
              <a:latin typeface="Sans-Serif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53" y="2901472"/>
            <a:ext cx="1428750" cy="1428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88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Minecraft: Drop some Sand 2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latin typeface="Sans-Serif" charset="0"/>
                <a:cs typeface="Arial" charset="0"/>
              </a:rPr>
              <a:t>from </a:t>
            </a:r>
            <a:r>
              <a:rPr lang="en-GB" sz="2800" dirty="0" err="1">
                <a:solidFill>
                  <a:schemeClr val="bg1"/>
                </a:solidFill>
                <a:latin typeface="Sans-Serif" charset="0"/>
                <a:cs typeface="Arial" charset="0"/>
              </a:rPr>
              <a:t>mcpi</a:t>
            </a:r>
            <a:r>
              <a:rPr lang="en-GB" sz="2800" dirty="0">
                <a:solidFill>
                  <a:schemeClr val="bg1"/>
                </a:solidFill>
                <a:latin typeface="Sans-Serif" charset="0"/>
                <a:cs typeface="Arial" charset="0"/>
              </a:rPr>
              <a:t> import </a:t>
            </a:r>
            <a:r>
              <a:rPr lang="en-GB" sz="2800" dirty="0" err="1">
                <a:solidFill>
                  <a:schemeClr val="bg1"/>
                </a:solidFill>
                <a:latin typeface="Sans-Serif" charset="0"/>
                <a:cs typeface="Arial" charset="0"/>
              </a:rPr>
              <a:t>minecraft</a:t>
            </a:r>
            <a:endParaRPr lang="en-GB" sz="2800" dirty="0">
              <a:solidFill>
                <a:schemeClr val="bg1"/>
              </a:solidFill>
              <a:latin typeface="Sans-Serif" charset="0"/>
              <a:cs typeface="Arial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latin typeface="Sans-Serif" charset="0"/>
                <a:cs typeface="Arial" charset="0"/>
              </a:rPr>
              <a:t>mc = </a:t>
            </a:r>
            <a:r>
              <a:rPr lang="en-GB" sz="2800" dirty="0" err="1">
                <a:solidFill>
                  <a:schemeClr val="bg1"/>
                </a:solidFill>
                <a:latin typeface="Sans-Serif" charset="0"/>
                <a:cs typeface="Arial" charset="0"/>
              </a:rPr>
              <a:t>minecraft.Minecraft.create</a:t>
            </a:r>
            <a:r>
              <a:rPr lang="en-GB" sz="2800" dirty="0" smtClean="0">
                <a:solidFill>
                  <a:schemeClr val="bg1"/>
                </a:solidFill>
                <a:latin typeface="Sans-Serif" charset="0"/>
                <a:cs typeface="Arial" charset="0"/>
              </a:rPr>
              <a:t>()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from time import sleep</a:t>
            </a:r>
          </a:p>
          <a:p>
            <a:pPr marL="0" indent="0">
              <a:buNone/>
            </a:pPr>
            <a:endParaRPr lang="en-GB" sz="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 err="1">
                <a:solidFill>
                  <a:schemeClr val="bg1"/>
                </a:solidFill>
              </a:rPr>
              <a:t>pos</a:t>
            </a:r>
            <a:r>
              <a:rPr lang="en-GB" sz="2800" dirty="0">
                <a:solidFill>
                  <a:schemeClr val="bg1"/>
                </a:solidFill>
              </a:rPr>
              <a:t> = </a:t>
            </a:r>
            <a:r>
              <a:rPr lang="en-GB" sz="2800" dirty="0" err="1">
                <a:solidFill>
                  <a:schemeClr val="bg1"/>
                </a:solidFill>
              </a:rPr>
              <a:t>mc.player.getTilePos</a:t>
            </a:r>
            <a:r>
              <a:rPr lang="en-GB" sz="2800" dirty="0">
                <a:solidFill>
                  <a:schemeClr val="bg1"/>
                </a:solidFill>
              </a:rPr>
              <a:t>()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while </a:t>
            </a:r>
            <a:r>
              <a:rPr lang="en-GB" sz="2800" dirty="0" err="1">
                <a:solidFill>
                  <a:schemeClr val="bg1"/>
                </a:solidFill>
              </a:rPr>
              <a:t>mc.getBlock</a:t>
            </a:r>
            <a:r>
              <a:rPr lang="en-GB" sz="2800" dirty="0">
                <a:solidFill>
                  <a:schemeClr val="bg1"/>
                </a:solidFill>
              </a:rPr>
              <a:t>(</a:t>
            </a:r>
            <a:r>
              <a:rPr lang="en-GB" sz="2800" dirty="0" err="1">
                <a:solidFill>
                  <a:schemeClr val="bg1"/>
                </a:solidFill>
              </a:rPr>
              <a:t>pos.x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pos.y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pos.z</a:t>
            </a:r>
            <a:r>
              <a:rPr lang="en-GB" sz="2800" dirty="0">
                <a:solidFill>
                  <a:schemeClr val="bg1"/>
                </a:solidFill>
              </a:rPr>
              <a:t>) != 13: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	</a:t>
            </a:r>
            <a:r>
              <a:rPr lang="en-GB" sz="2800" dirty="0" err="1">
                <a:solidFill>
                  <a:schemeClr val="bg1"/>
                </a:solidFill>
              </a:rPr>
              <a:t>mc.setBlock</a:t>
            </a:r>
            <a:r>
              <a:rPr lang="en-GB" sz="2800" dirty="0">
                <a:solidFill>
                  <a:schemeClr val="bg1"/>
                </a:solidFill>
              </a:rPr>
              <a:t>(</a:t>
            </a:r>
            <a:r>
              <a:rPr lang="en-GB" sz="2800" dirty="0" err="1">
                <a:solidFill>
                  <a:schemeClr val="bg1"/>
                </a:solidFill>
              </a:rPr>
              <a:t>pos.x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pos.y</a:t>
            </a:r>
            <a:r>
              <a:rPr lang="en-GB" sz="2800" dirty="0">
                <a:solidFill>
                  <a:schemeClr val="bg1"/>
                </a:solidFill>
              </a:rPr>
              <a:t> + 25, </a:t>
            </a:r>
            <a:r>
              <a:rPr lang="en-GB" sz="2800" dirty="0" err="1">
                <a:solidFill>
                  <a:schemeClr val="bg1"/>
                </a:solidFill>
              </a:rPr>
              <a:t>pos.z</a:t>
            </a:r>
            <a:r>
              <a:rPr lang="en-GB" sz="2800" dirty="0">
                <a:solidFill>
                  <a:schemeClr val="bg1"/>
                </a:solidFill>
              </a:rPr>
              <a:t>, 13)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	sleep(1)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	</a:t>
            </a:r>
            <a:r>
              <a:rPr lang="en-GB" sz="2800" dirty="0" err="1">
                <a:solidFill>
                  <a:schemeClr val="bg1"/>
                </a:solidFill>
              </a:rPr>
              <a:t>pos</a:t>
            </a:r>
            <a:r>
              <a:rPr lang="en-GB" sz="2800" dirty="0">
                <a:solidFill>
                  <a:schemeClr val="bg1"/>
                </a:solidFill>
              </a:rPr>
              <a:t> = </a:t>
            </a:r>
            <a:r>
              <a:rPr lang="en-GB" sz="2800" dirty="0" err="1">
                <a:solidFill>
                  <a:schemeClr val="bg1"/>
                </a:solidFill>
              </a:rPr>
              <a:t>mc.player.getTilePos</a:t>
            </a:r>
            <a:r>
              <a:rPr lang="en-GB" sz="2800" dirty="0">
                <a:solidFill>
                  <a:schemeClr val="bg1"/>
                </a:solidFill>
              </a:rPr>
              <a:t>()</a:t>
            </a:r>
          </a:p>
          <a:p>
            <a:pPr marL="0" indent="0">
              <a:buNone/>
            </a:pPr>
            <a:r>
              <a:rPr lang="en-GB" sz="2800" dirty="0" err="1">
                <a:solidFill>
                  <a:schemeClr val="bg1"/>
                </a:solidFill>
              </a:rPr>
              <a:t>mc.postToChat</a:t>
            </a:r>
            <a:r>
              <a:rPr lang="en-GB" sz="2800" dirty="0">
                <a:solidFill>
                  <a:schemeClr val="bg1"/>
                </a:solidFill>
              </a:rPr>
              <a:t>("Got you!")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276872"/>
            <a:ext cx="1428750" cy="1428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79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ekalerts.com/u/Minecraft-Torc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419458" cy="24194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Torches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348800"/>
            <a:ext cx="852170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from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mcpi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 import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minecraft</a:t>
            </a:r>
            <a:endParaRPr lang="en-GB" sz="2300" b="1" dirty="0">
              <a:solidFill>
                <a:schemeClr val="bg1"/>
              </a:solidFill>
              <a:latin typeface="Calibri" charset="0"/>
            </a:endParaRPr>
          </a:p>
          <a:p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from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mcpi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 import block</a:t>
            </a:r>
          </a:p>
          <a:p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mc =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minecraft.Minecraft.create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()</a:t>
            </a:r>
          </a:p>
          <a:p>
            <a:endParaRPr lang="en-GB" sz="2300" b="1" dirty="0" smtClean="0">
              <a:solidFill>
                <a:schemeClr val="bg1"/>
              </a:solidFill>
              <a:latin typeface="Calibri" charset="0"/>
            </a:endParaRPr>
          </a:p>
          <a:p>
            <a:r>
              <a:rPr lang="en-GB" sz="2300" b="1" dirty="0" err="1" smtClean="0">
                <a:solidFill>
                  <a:schemeClr val="bg1"/>
                </a:solidFill>
                <a:latin typeface="Calibri" charset="0"/>
              </a:rPr>
              <a:t>pos</a:t>
            </a:r>
            <a:r>
              <a:rPr lang="en-GB" sz="2300" b="1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=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mc.player.getTilePos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()</a:t>
            </a:r>
          </a:p>
          <a:p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mc.setBlock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(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pos.x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pos.y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 + 2,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pos.z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block.STONE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)</a:t>
            </a:r>
          </a:p>
          <a:p>
            <a:endParaRPr lang="en-GB" sz="2300" b="1" dirty="0" smtClean="0">
              <a:solidFill>
                <a:schemeClr val="bg1"/>
              </a:solidFill>
              <a:latin typeface="Calibri" charset="0"/>
            </a:endParaRPr>
          </a:p>
          <a:p>
            <a:r>
              <a:rPr lang="en-GB" sz="2300" b="1" dirty="0" smtClean="0">
                <a:solidFill>
                  <a:schemeClr val="bg1"/>
                </a:solidFill>
                <a:latin typeface="Calibri" charset="0"/>
              </a:rPr>
              <a:t># 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create </a:t>
            </a:r>
            <a:r>
              <a:rPr lang="en-GB" sz="2300" b="1" dirty="0" smtClean="0">
                <a:solidFill>
                  <a:schemeClr val="bg1"/>
                </a:solidFill>
                <a:latin typeface="Calibri" charset="0"/>
              </a:rPr>
              <a:t>torches </a:t>
            </a:r>
          </a:p>
          <a:p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# on </a:t>
            </a:r>
            <a:r>
              <a:rPr lang="en-GB" sz="2300" b="1" dirty="0" smtClean="0">
                <a:solidFill>
                  <a:schemeClr val="bg1"/>
                </a:solidFill>
                <a:latin typeface="Calibri" charset="0"/>
              </a:rPr>
              <a:t>top	</a:t>
            </a:r>
            <a:r>
              <a:rPr lang="en-GB" sz="2300" b="1" dirty="0" err="1" smtClean="0">
                <a:solidFill>
                  <a:schemeClr val="bg1"/>
                </a:solidFill>
                <a:latin typeface="Calibri" charset="0"/>
              </a:rPr>
              <a:t>mc.setBlock</a:t>
            </a:r>
            <a:r>
              <a:rPr lang="en-GB" sz="2300" b="1" dirty="0" smtClean="0">
                <a:solidFill>
                  <a:schemeClr val="bg1"/>
                </a:solidFill>
                <a:latin typeface="Calibri" charset="0"/>
              </a:rPr>
              <a:t>(</a:t>
            </a:r>
            <a:r>
              <a:rPr lang="en-GB" sz="2300" b="1" dirty="0" err="1" smtClean="0">
                <a:solidFill>
                  <a:schemeClr val="bg1"/>
                </a:solidFill>
                <a:latin typeface="Calibri" charset="0"/>
              </a:rPr>
              <a:t>pos.x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pos.y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 + 3,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pos.z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block.TORCH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)</a:t>
            </a:r>
          </a:p>
          <a:p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# to the </a:t>
            </a:r>
            <a:r>
              <a:rPr lang="en-GB" sz="2300" b="1" dirty="0" smtClean="0">
                <a:solidFill>
                  <a:schemeClr val="bg1"/>
                </a:solidFill>
                <a:latin typeface="Calibri" charset="0"/>
              </a:rPr>
              <a:t>east	</a:t>
            </a:r>
            <a:r>
              <a:rPr lang="en-GB" sz="2300" b="1" dirty="0" err="1" smtClean="0">
                <a:solidFill>
                  <a:schemeClr val="bg1"/>
                </a:solidFill>
                <a:latin typeface="Calibri" charset="0"/>
              </a:rPr>
              <a:t>mc.setBlock</a:t>
            </a:r>
            <a:r>
              <a:rPr lang="en-GB" sz="2300" b="1" dirty="0" smtClean="0">
                <a:solidFill>
                  <a:schemeClr val="bg1"/>
                </a:solidFill>
                <a:latin typeface="Calibri" charset="0"/>
              </a:rPr>
              <a:t>(</a:t>
            </a:r>
            <a:r>
              <a:rPr lang="en-GB" sz="2300" b="1" dirty="0" err="1" smtClean="0">
                <a:solidFill>
                  <a:schemeClr val="bg1"/>
                </a:solidFill>
                <a:latin typeface="Calibri" charset="0"/>
              </a:rPr>
              <a:t>pos.x</a:t>
            </a:r>
            <a:r>
              <a:rPr lang="en-GB" sz="2300" b="1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+ 1,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pos.y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 + 2,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pos.z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en-GB" sz="2300" b="1" dirty="0" err="1" smtClean="0">
                <a:solidFill>
                  <a:schemeClr val="bg1"/>
                </a:solidFill>
                <a:latin typeface="Calibri" charset="0"/>
              </a:rPr>
              <a:t>block.TORCH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)</a:t>
            </a:r>
          </a:p>
          <a:p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# to the </a:t>
            </a:r>
            <a:r>
              <a:rPr lang="en-GB" sz="2300" b="1" dirty="0" smtClean="0">
                <a:solidFill>
                  <a:schemeClr val="bg1"/>
                </a:solidFill>
                <a:latin typeface="Calibri" charset="0"/>
              </a:rPr>
              <a:t>west	</a:t>
            </a:r>
            <a:r>
              <a:rPr lang="en-GB" sz="2300" b="1" dirty="0" err="1" smtClean="0">
                <a:solidFill>
                  <a:schemeClr val="bg1"/>
                </a:solidFill>
                <a:latin typeface="Calibri" charset="0"/>
              </a:rPr>
              <a:t>mc.setBlock</a:t>
            </a:r>
            <a:r>
              <a:rPr lang="en-GB" sz="2300" b="1" dirty="0" smtClean="0">
                <a:solidFill>
                  <a:schemeClr val="bg1"/>
                </a:solidFill>
                <a:latin typeface="Calibri" charset="0"/>
              </a:rPr>
              <a:t>(</a:t>
            </a:r>
            <a:r>
              <a:rPr lang="en-GB" sz="2300" b="1" dirty="0" err="1" smtClean="0">
                <a:solidFill>
                  <a:schemeClr val="bg1"/>
                </a:solidFill>
                <a:latin typeface="Calibri" charset="0"/>
              </a:rPr>
              <a:t>pos.x</a:t>
            </a:r>
            <a:r>
              <a:rPr lang="en-GB" sz="2300" b="1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- 1,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pos.y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 + 2,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pos.z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block.TORCH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)</a:t>
            </a:r>
          </a:p>
          <a:p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# to the </a:t>
            </a:r>
            <a:r>
              <a:rPr lang="en-GB" sz="2300" b="1" dirty="0" smtClean="0">
                <a:solidFill>
                  <a:schemeClr val="bg1"/>
                </a:solidFill>
                <a:latin typeface="Calibri" charset="0"/>
              </a:rPr>
              <a:t>north	</a:t>
            </a:r>
            <a:r>
              <a:rPr lang="en-GB" sz="2300" b="1" dirty="0" err="1" smtClean="0">
                <a:solidFill>
                  <a:schemeClr val="bg1"/>
                </a:solidFill>
                <a:latin typeface="Calibri" charset="0"/>
              </a:rPr>
              <a:t>mc.setBlock</a:t>
            </a:r>
            <a:r>
              <a:rPr lang="en-GB" sz="2300" b="1" dirty="0" smtClean="0">
                <a:solidFill>
                  <a:schemeClr val="bg1"/>
                </a:solidFill>
                <a:latin typeface="Calibri" charset="0"/>
              </a:rPr>
              <a:t>(</a:t>
            </a:r>
            <a:r>
              <a:rPr lang="en-GB" sz="2300" b="1" dirty="0" err="1" smtClean="0">
                <a:solidFill>
                  <a:schemeClr val="bg1"/>
                </a:solidFill>
                <a:latin typeface="Calibri" charset="0"/>
              </a:rPr>
              <a:t>pos.x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pos.y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 + 2,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pos.z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 - 1,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block.TORCH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)</a:t>
            </a:r>
          </a:p>
          <a:p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# to the </a:t>
            </a:r>
            <a:r>
              <a:rPr lang="en-GB" sz="2300" b="1" dirty="0" smtClean="0">
                <a:solidFill>
                  <a:schemeClr val="bg1"/>
                </a:solidFill>
                <a:latin typeface="Calibri" charset="0"/>
              </a:rPr>
              <a:t>south	</a:t>
            </a:r>
            <a:r>
              <a:rPr lang="en-GB" sz="2300" b="1" dirty="0" err="1" smtClean="0">
                <a:solidFill>
                  <a:schemeClr val="bg1"/>
                </a:solidFill>
                <a:latin typeface="Calibri" charset="0"/>
              </a:rPr>
              <a:t>mc.setBlock</a:t>
            </a:r>
            <a:r>
              <a:rPr lang="en-GB" sz="2300" b="1" dirty="0" smtClean="0">
                <a:solidFill>
                  <a:schemeClr val="bg1"/>
                </a:solidFill>
                <a:latin typeface="Calibri" charset="0"/>
              </a:rPr>
              <a:t>(</a:t>
            </a:r>
            <a:r>
              <a:rPr lang="en-GB" sz="2300" b="1" dirty="0" err="1" smtClean="0">
                <a:solidFill>
                  <a:schemeClr val="bg1"/>
                </a:solidFill>
                <a:latin typeface="Calibri" charset="0"/>
              </a:rPr>
              <a:t>pos.x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pos.y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 + 2,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pos.z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 + 1, </a:t>
            </a:r>
            <a:r>
              <a:rPr lang="en-GB" sz="2300" b="1" dirty="0" err="1">
                <a:solidFill>
                  <a:schemeClr val="bg1"/>
                </a:solidFill>
                <a:latin typeface="Calibri" charset="0"/>
              </a:rPr>
              <a:t>block.TORCH</a:t>
            </a:r>
            <a:r>
              <a:rPr lang="en-GB" sz="2300" b="1" dirty="0">
                <a:solidFill>
                  <a:schemeClr val="bg1"/>
                </a:solidFill>
                <a:latin typeface="Calibri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3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Cover </a:t>
            </a:r>
            <a:r>
              <a:rPr lang="en-GB" sz="4000" smtClean="0">
                <a:solidFill>
                  <a:schemeClr val="bg1"/>
                </a:solidFill>
              </a:rPr>
              <a:t>my World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from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mcpi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import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minecraft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mc =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minecraft.Minecraft.create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()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while True: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dirty="0" err="1" smtClean="0">
                <a:solidFill>
                  <a:schemeClr val="bg1"/>
                </a:solidFill>
              </a:rPr>
              <a:t>pos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= </a:t>
            </a:r>
            <a:r>
              <a:rPr lang="en-GB" dirty="0" err="1">
                <a:solidFill>
                  <a:schemeClr val="bg1"/>
                </a:solidFill>
              </a:rPr>
              <a:t>mc.player.getTilePos</a:t>
            </a:r>
            <a:r>
              <a:rPr lang="en-GB" dirty="0">
                <a:solidFill>
                  <a:schemeClr val="bg1"/>
                </a:solidFill>
              </a:rPr>
              <a:t>()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	for </a:t>
            </a:r>
            <a:r>
              <a:rPr lang="en-GB" dirty="0">
                <a:solidFill>
                  <a:schemeClr val="bg1"/>
                </a:solidFill>
              </a:rPr>
              <a:t>x in range(</a:t>
            </a:r>
            <a:r>
              <a:rPr lang="en-GB" dirty="0" err="1">
                <a:solidFill>
                  <a:schemeClr val="bg1"/>
                </a:solidFill>
              </a:rPr>
              <a:t>pos.x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pos.x</a:t>
            </a:r>
            <a:r>
              <a:rPr lang="en-GB" dirty="0">
                <a:solidFill>
                  <a:schemeClr val="bg1"/>
                </a:solidFill>
              </a:rPr>
              <a:t> + 10):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   	for </a:t>
            </a:r>
            <a:r>
              <a:rPr lang="en-GB" dirty="0">
                <a:solidFill>
                  <a:schemeClr val="bg1"/>
                </a:solidFill>
              </a:rPr>
              <a:t>z in range(</a:t>
            </a:r>
            <a:r>
              <a:rPr lang="en-GB" dirty="0" err="1">
                <a:solidFill>
                  <a:schemeClr val="bg1"/>
                </a:solidFill>
              </a:rPr>
              <a:t>pos.z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pos.z</a:t>
            </a:r>
            <a:r>
              <a:rPr lang="en-GB" dirty="0">
                <a:solidFill>
                  <a:schemeClr val="bg1"/>
                </a:solidFill>
              </a:rPr>
              <a:t> + 10):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		</a:t>
            </a:r>
            <a:r>
              <a:rPr lang="en-GB" dirty="0" smtClean="0">
                <a:solidFill>
                  <a:schemeClr val="bg1"/>
                </a:solidFill>
              </a:rPr>
              <a:t>   	y </a:t>
            </a:r>
            <a:r>
              <a:rPr lang="en-GB" dirty="0">
                <a:solidFill>
                  <a:schemeClr val="bg1"/>
                </a:solidFill>
              </a:rPr>
              <a:t>= </a:t>
            </a:r>
            <a:r>
              <a:rPr lang="en-GB" dirty="0" err="1">
                <a:solidFill>
                  <a:schemeClr val="bg1"/>
                </a:solidFill>
              </a:rPr>
              <a:t>mc.getHeight</a:t>
            </a:r>
            <a:r>
              <a:rPr lang="en-GB" dirty="0">
                <a:solidFill>
                  <a:schemeClr val="bg1"/>
                </a:solidFill>
              </a:rPr>
              <a:t>(</a:t>
            </a:r>
            <a:r>
              <a:rPr lang="en-GB" dirty="0" err="1">
                <a:solidFill>
                  <a:schemeClr val="bg1"/>
                </a:solidFill>
              </a:rPr>
              <a:t>x,z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		</a:t>
            </a:r>
            <a:r>
              <a:rPr lang="en-GB" dirty="0" smtClean="0">
                <a:solidFill>
                  <a:schemeClr val="bg1"/>
                </a:solidFill>
              </a:rPr>
              <a:t>   	</a:t>
            </a:r>
            <a:r>
              <a:rPr lang="en-GB" dirty="0" err="1" smtClean="0">
                <a:solidFill>
                  <a:schemeClr val="bg1"/>
                </a:solidFill>
              </a:rPr>
              <a:t>mc.setBlock</a:t>
            </a:r>
            <a:r>
              <a:rPr lang="en-GB" dirty="0" smtClean="0">
                <a:solidFill>
                  <a:schemeClr val="bg1"/>
                </a:solidFill>
              </a:rPr>
              <a:t>(x, y, z, 78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026" name="Picture 2" descr="http://hydra-media.cursecdn.com/minecraft.gamepedia.com/8/81/Waterbucket.PNG?version=5cc78827feb96813402b15182e329f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7687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1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Build A Glass Bridge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from </a:t>
            </a:r>
            <a:r>
              <a:rPr lang="en-GB" sz="2000" dirty="0" err="1">
                <a:solidFill>
                  <a:schemeClr val="bg1"/>
                </a:solidFill>
              </a:rPr>
              <a:t>mcpi</a:t>
            </a:r>
            <a:r>
              <a:rPr lang="en-GB" sz="2000" dirty="0">
                <a:solidFill>
                  <a:schemeClr val="bg1"/>
                </a:solidFill>
              </a:rPr>
              <a:t> import </a:t>
            </a:r>
            <a:r>
              <a:rPr lang="en-GB" sz="2000" dirty="0" err="1">
                <a:solidFill>
                  <a:schemeClr val="bg1"/>
                </a:solidFill>
              </a:rPr>
              <a:t>minecraft</a:t>
            </a: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mc </a:t>
            </a:r>
            <a:r>
              <a:rPr lang="en-GB" sz="2000" dirty="0">
                <a:solidFill>
                  <a:schemeClr val="bg1"/>
                </a:solidFill>
              </a:rPr>
              <a:t>= </a:t>
            </a:r>
            <a:r>
              <a:rPr lang="en-GB" sz="2000" dirty="0" err="1">
                <a:solidFill>
                  <a:schemeClr val="bg1"/>
                </a:solidFill>
              </a:rPr>
              <a:t>minecraft.Minecraft.create</a:t>
            </a:r>
            <a:r>
              <a:rPr lang="en-GB" sz="2000" dirty="0">
                <a:solidFill>
                  <a:schemeClr val="bg1"/>
                </a:solidFill>
              </a:rPr>
              <a:t>()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f</a:t>
            </a:r>
            <a:r>
              <a:rPr lang="en-GB" sz="2000" dirty="0" smtClean="0">
                <a:solidFill>
                  <a:schemeClr val="bg1"/>
                </a:solidFill>
              </a:rPr>
              <a:t>rom </a:t>
            </a:r>
            <a:r>
              <a:rPr lang="en-GB" sz="2000" dirty="0" err="1" smtClean="0">
                <a:solidFill>
                  <a:schemeClr val="bg1"/>
                </a:solidFill>
              </a:rPr>
              <a:t>mcpi</a:t>
            </a:r>
            <a:r>
              <a:rPr lang="en-GB" sz="2000" dirty="0" smtClean="0">
                <a:solidFill>
                  <a:schemeClr val="bg1"/>
                </a:solidFill>
              </a:rPr>
              <a:t> import </a:t>
            </a:r>
            <a:r>
              <a:rPr lang="en-GB" sz="2000" dirty="0">
                <a:solidFill>
                  <a:schemeClr val="bg1"/>
                </a:solidFill>
              </a:rPr>
              <a:t>block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import time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while True:	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    </a:t>
            </a:r>
            <a:r>
              <a:rPr lang="en-GB" sz="2000" dirty="0" err="1">
                <a:solidFill>
                  <a:schemeClr val="bg1"/>
                </a:solidFill>
              </a:rPr>
              <a:t>myX</a:t>
            </a:r>
            <a:r>
              <a:rPr lang="en-GB" sz="2000" dirty="0">
                <a:solidFill>
                  <a:schemeClr val="bg1"/>
                </a:solidFill>
              </a:rPr>
              <a:t>, </a:t>
            </a:r>
            <a:r>
              <a:rPr lang="en-GB" sz="2000" dirty="0" err="1">
                <a:solidFill>
                  <a:schemeClr val="bg1"/>
                </a:solidFill>
              </a:rPr>
              <a:t>myY</a:t>
            </a:r>
            <a:r>
              <a:rPr lang="en-GB" sz="2000" dirty="0">
                <a:solidFill>
                  <a:schemeClr val="bg1"/>
                </a:solidFill>
              </a:rPr>
              <a:t>, </a:t>
            </a:r>
            <a:r>
              <a:rPr lang="en-GB" sz="2000" dirty="0" err="1">
                <a:solidFill>
                  <a:schemeClr val="bg1"/>
                </a:solidFill>
              </a:rPr>
              <a:t>myZ</a:t>
            </a:r>
            <a:r>
              <a:rPr lang="en-GB" sz="2000" dirty="0">
                <a:solidFill>
                  <a:schemeClr val="bg1"/>
                </a:solidFill>
              </a:rPr>
              <a:t> = </a:t>
            </a:r>
            <a:r>
              <a:rPr lang="en-GB" sz="2000" dirty="0" err="1">
                <a:solidFill>
                  <a:schemeClr val="bg1"/>
                </a:solidFill>
              </a:rPr>
              <a:t>mc.player.getTilePos</a:t>
            </a:r>
            <a:r>
              <a:rPr lang="en-GB" sz="2000" dirty="0">
                <a:solidFill>
                  <a:schemeClr val="bg1"/>
                </a:solidFill>
              </a:rPr>
              <a:t>()	</a:t>
            </a:r>
            <a:r>
              <a:rPr lang="en-GB" sz="1600" dirty="0"/>
              <a:t>#find out where we are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    </a:t>
            </a:r>
            <a:r>
              <a:rPr lang="en-GB" sz="2000" dirty="0" err="1">
                <a:solidFill>
                  <a:schemeClr val="bg1"/>
                </a:solidFill>
              </a:rPr>
              <a:t>mc.setBlocks</a:t>
            </a:r>
            <a:r>
              <a:rPr lang="en-GB" sz="2000" dirty="0">
                <a:solidFill>
                  <a:schemeClr val="bg1"/>
                </a:solidFill>
              </a:rPr>
              <a:t>(</a:t>
            </a:r>
            <a:r>
              <a:rPr lang="en-GB" sz="2000" dirty="0" err="1">
                <a:solidFill>
                  <a:schemeClr val="bg1"/>
                </a:solidFill>
              </a:rPr>
              <a:t>myX</a:t>
            </a:r>
            <a:r>
              <a:rPr lang="en-GB" sz="2000" dirty="0">
                <a:solidFill>
                  <a:schemeClr val="bg1"/>
                </a:solidFill>
              </a:rPr>
              <a:t> - 1, </a:t>
            </a:r>
            <a:r>
              <a:rPr lang="en-GB" sz="2000" dirty="0" err="1">
                <a:solidFill>
                  <a:schemeClr val="bg1"/>
                </a:solidFill>
              </a:rPr>
              <a:t>myY</a:t>
            </a:r>
            <a:r>
              <a:rPr lang="en-GB" sz="2000" dirty="0">
                <a:solidFill>
                  <a:schemeClr val="bg1"/>
                </a:solidFill>
              </a:rPr>
              <a:t> - 1, </a:t>
            </a:r>
            <a:r>
              <a:rPr lang="en-GB" sz="2000" dirty="0" err="1">
                <a:solidFill>
                  <a:schemeClr val="bg1"/>
                </a:solidFill>
              </a:rPr>
              <a:t>myZ</a:t>
            </a:r>
            <a:r>
              <a:rPr lang="en-GB" sz="2000" dirty="0">
                <a:solidFill>
                  <a:schemeClr val="bg1"/>
                </a:solidFill>
              </a:rPr>
              <a:t> - 1, </a:t>
            </a:r>
            <a:r>
              <a:rPr lang="en-GB" sz="2000" dirty="0" err="1">
                <a:solidFill>
                  <a:schemeClr val="bg1"/>
                </a:solidFill>
              </a:rPr>
              <a:t>myX</a:t>
            </a:r>
            <a:r>
              <a:rPr lang="en-GB" sz="2000" dirty="0">
                <a:solidFill>
                  <a:schemeClr val="bg1"/>
                </a:solidFill>
              </a:rPr>
              <a:t> + 1,myY -1, </a:t>
            </a:r>
            <a:r>
              <a:rPr lang="en-GB" sz="2000" dirty="0" err="1">
                <a:solidFill>
                  <a:schemeClr val="bg1"/>
                </a:solidFill>
              </a:rPr>
              <a:t>myZ</a:t>
            </a:r>
            <a:r>
              <a:rPr lang="en-GB" sz="2000" dirty="0">
                <a:solidFill>
                  <a:schemeClr val="bg1"/>
                </a:solidFill>
              </a:rPr>
              <a:t> +1,block.GLASS)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    </a:t>
            </a:r>
            <a:r>
              <a:rPr lang="en-GB" sz="2000" dirty="0" err="1">
                <a:solidFill>
                  <a:schemeClr val="bg1"/>
                </a:solidFill>
              </a:rPr>
              <a:t>time.sleep</a:t>
            </a:r>
            <a:r>
              <a:rPr lang="en-GB" sz="2000" dirty="0">
                <a:solidFill>
                  <a:schemeClr val="bg1"/>
                </a:solidFill>
              </a:rPr>
              <a:t>(0.1)   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1600" dirty="0"/>
              <a:t># Add a 0.1 second delay </a:t>
            </a:r>
            <a:endParaRPr lang="en-GB" sz="1600" dirty="0" smtClean="0"/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What happens if you change the GLASS to AIR?</a:t>
            </a:r>
          </a:p>
          <a:p>
            <a:pPr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Remove the last </a:t>
            </a:r>
            <a:r>
              <a:rPr lang="en-GB" sz="2400" dirty="0" err="1">
                <a:solidFill>
                  <a:schemeClr val="bg1"/>
                </a:solidFill>
              </a:rPr>
              <a:t>myY</a:t>
            </a:r>
            <a:r>
              <a:rPr lang="en-GB" sz="2400" dirty="0">
                <a:solidFill>
                  <a:schemeClr val="bg1"/>
                </a:solidFill>
              </a:rPr>
              <a:t> -1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033425" cy="1973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34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Are we there yet?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300" y="1348800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charset="0"/>
              </a:rPr>
              <a:t>from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mcpi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 import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minecraft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alibri" charset="0"/>
              </a:rPr>
              <a:t>from math import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sqrt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alibri" charset="0"/>
              </a:rPr>
              <a:t>from time import </a:t>
            </a:r>
            <a:r>
              <a:rPr lang="en-GB" b="1" dirty="0" smtClean="0">
                <a:solidFill>
                  <a:schemeClr val="bg1"/>
                </a:solidFill>
                <a:latin typeface="Calibri" charset="0"/>
              </a:rPr>
              <a:t>sleep</a:t>
            </a:r>
          </a:p>
          <a:p>
            <a:endParaRPr lang="en-GB" b="1" dirty="0">
              <a:solidFill>
                <a:schemeClr val="bg1"/>
              </a:solidFill>
              <a:latin typeface="Calibri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alibri" charset="0"/>
              </a:rPr>
              <a:t>mc =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minecraft.Minecraft.create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()</a:t>
            </a:r>
          </a:p>
          <a:p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startPos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 =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mc.player.getTilePos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()</a:t>
            </a:r>
          </a:p>
          <a:p>
            <a:endParaRPr lang="en-GB" b="1" dirty="0" smtClean="0">
              <a:solidFill>
                <a:schemeClr val="bg1"/>
              </a:solidFill>
              <a:latin typeface="Calibri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Calibri" charset="0"/>
              </a:rPr>
              <a:t>while 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True:</a:t>
            </a:r>
          </a:p>
          <a:p>
            <a:pPr lvl="1"/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posNow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 =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mc.player.getTilePos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()</a:t>
            </a:r>
          </a:p>
          <a:p>
            <a:pPr lvl="1"/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xDiff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 =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startPos.x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 -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posNow.x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  <a:p>
            <a:pPr lvl="1"/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yDiff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 =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startPos.y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 -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posNow.y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  <a:p>
            <a:pPr lvl="1"/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zDiff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 =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startPos.z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 -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posNow.z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  <a:p>
            <a:pPr lvl="1"/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xSquare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 =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xDiff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 *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xDiff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  <a:p>
            <a:pPr lvl="1"/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ySquare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 =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yDiff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 *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yDiff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  <a:p>
            <a:pPr lvl="1"/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zSquare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 =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zDiff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 *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zDiff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  <a:p>
            <a:pPr lvl="1"/>
            <a:r>
              <a:rPr lang="en-GB" b="1" dirty="0">
                <a:solidFill>
                  <a:schemeClr val="bg1"/>
                </a:solidFill>
                <a:latin typeface="Calibri" charset="0"/>
              </a:rPr>
              <a:t>total =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xSquare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 +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ySquare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 +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zSquare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  <a:p>
            <a:pPr lvl="1"/>
            <a:r>
              <a:rPr lang="en-GB" b="1" dirty="0">
                <a:solidFill>
                  <a:schemeClr val="bg1"/>
                </a:solidFill>
                <a:latin typeface="Calibri" charset="0"/>
              </a:rPr>
              <a:t>distance = </a:t>
            </a:r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sqrt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(total)</a:t>
            </a:r>
          </a:p>
          <a:p>
            <a:pPr lvl="1"/>
            <a:r>
              <a:rPr lang="en-GB" b="1" dirty="0" err="1">
                <a:solidFill>
                  <a:schemeClr val="bg1"/>
                </a:solidFill>
                <a:latin typeface="Calibri" charset="0"/>
              </a:rPr>
              <a:t>mc.postToChat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(distance)</a:t>
            </a:r>
          </a:p>
          <a:p>
            <a:pPr lvl="1"/>
            <a:r>
              <a:rPr lang="en-GB" b="1" dirty="0">
                <a:solidFill>
                  <a:schemeClr val="bg1"/>
                </a:solidFill>
                <a:latin typeface="Calibri" charset="0"/>
              </a:rPr>
              <a:t>sleep(1)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7384" y="2060848"/>
            <a:ext cx="4135844" cy="2304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5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Finding some Treasure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>
                <a:solidFill>
                  <a:schemeClr val="bg1"/>
                </a:solidFill>
              </a:rPr>
              <a:t>from </a:t>
            </a:r>
            <a:r>
              <a:rPr lang="en-GB" sz="1400" dirty="0" err="1">
                <a:solidFill>
                  <a:schemeClr val="bg1"/>
                </a:solidFill>
              </a:rPr>
              <a:t>mcpi</a:t>
            </a:r>
            <a:r>
              <a:rPr lang="en-GB" sz="1400" dirty="0">
                <a:solidFill>
                  <a:schemeClr val="bg1"/>
                </a:solidFill>
              </a:rPr>
              <a:t> import </a:t>
            </a:r>
            <a:r>
              <a:rPr lang="en-GB" sz="1400" dirty="0" err="1">
                <a:solidFill>
                  <a:schemeClr val="bg1"/>
                </a:solidFill>
              </a:rPr>
              <a:t>minecraft</a:t>
            </a:r>
            <a:endParaRPr lang="en-GB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bg1"/>
                </a:solidFill>
              </a:rPr>
              <a:t>mc = </a:t>
            </a:r>
            <a:r>
              <a:rPr lang="en-GB" sz="1400" dirty="0" err="1">
                <a:solidFill>
                  <a:schemeClr val="bg1"/>
                </a:solidFill>
              </a:rPr>
              <a:t>minecraft.Minecraft.create</a:t>
            </a:r>
            <a:r>
              <a:rPr lang="en-GB" sz="1400" dirty="0">
                <a:solidFill>
                  <a:schemeClr val="bg1"/>
                </a:solidFill>
              </a:rPr>
              <a:t>()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import  time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b="1" dirty="0" err="1" smtClean="0">
                <a:solidFill>
                  <a:schemeClr val="bg1"/>
                </a:solidFill>
              </a:rPr>
              <a:t>treasureList</a:t>
            </a:r>
            <a:r>
              <a:rPr lang="en-GB" sz="1800" b="1" dirty="0" smtClean="0">
                <a:solidFill>
                  <a:schemeClr val="bg1"/>
                </a:solidFill>
              </a:rPr>
              <a:t> </a:t>
            </a:r>
            <a:r>
              <a:rPr lang="en-GB" sz="1800" b="1" dirty="0">
                <a:solidFill>
                  <a:schemeClr val="bg1"/>
                </a:solidFill>
              </a:rPr>
              <a:t>= [14,15,16,41,42,49,73,89,56,57] </a:t>
            </a:r>
            <a:r>
              <a:rPr lang="en-GB" sz="1400" b="1" i="1" dirty="0"/>
              <a:t>#The block ID for Gold Ore, Diamond Ore, etc...</a:t>
            </a:r>
          </a:p>
          <a:p>
            <a:pPr marL="0" indent="0">
              <a:buNone/>
            </a:pPr>
            <a:endParaRPr lang="en-GB" sz="1400" b="1" i="1" dirty="0"/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while True:	</a:t>
            </a:r>
            <a:r>
              <a:rPr lang="en-GB" sz="1400" b="1" i="1" dirty="0"/>
              <a:t># A loop to keep checking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	</a:t>
            </a:r>
            <a:r>
              <a:rPr lang="en-GB" sz="1800" b="1" dirty="0" err="1">
                <a:solidFill>
                  <a:schemeClr val="bg1"/>
                </a:solidFill>
              </a:rPr>
              <a:t>playerx</a:t>
            </a:r>
            <a:r>
              <a:rPr lang="en-GB" sz="1800" b="1" dirty="0">
                <a:solidFill>
                  <a:schemeClr val="bg1"/>
                </a:solidFill>
              </a:rPr>
              <a:t>, </a:t>
            </a:r>
            <a:r>
              <a:rPr lang="en-GB" sz="1800" b="1" dirty="0" err="1">
                <a:solidFill>
                  <a:schemeClr val="bg1"/>
                </a:solidFill>
              </a:rPr>
              <a:t>playery</a:t>
            </a:r>
            <a:r>
              <a:rPr lang="en-GB" sz="1800" b="1" dirty="0">
                <a:solidFill>
                  <a:schemeClr val="bg1"/>
                </a:solidFill>
              </a:rPr>
              <a:t>, </a:t>
            </a:r>
            <a:r>
              <a:rPr lang="en-GB" sz="1800" b="1" dirty="0" err="1">
                <a:solidFill>
                  <a:schemeClr val="bg1"/>
                </a:solidFill>
              </a:rPr>
              <a:t>playerz</a:t>
            </a:r>
            <a:r>
              <a:rPr lang="en-GB" sz="1800" b="1" dirty="0">
                <a:solidFill>
                  <a:schemeClr val="bg1"/>
                </a:solidFill>
              </a:rPr>
              <a:t> = </a:t>
            </a:r>
            <a:r>
              <a:rPr lang="en-GB" sz="1800" b="1" dirty="0" err="1">
                <a:solidFill>
                  <a:schemeClr val="bg1"/>
                </a:solidFill>
              </a:rPr>
              <a:t>mc.player.getTilePos</a:t>
            </a:r>
            <a:r>
              <a:rPr lang="en-GB" sz="1800" b="1" dirty="0">
                <a:solidFill>
                  <a:schemeClr val="bg1"/>
                </a:solidFill>
              </a:rPr>
              <a:t>() </a:t>
            </a:r>
            <a:r>
              <a:rPr lang="en-GB" sz="1400" b="1" i="1" dirty="0"/>
              <a:t># Find out where you are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	for i in range (0,50):  </a:t>
            </a:r>
            <a:r>
              <a:rPr lang="en-GB" sz="1400" b="1" i="1" dirty="0"/>
              <a:t># build a loop to check the 50 blocks below you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		</a:t>
            </a:r>
            <a:r>
              <a:rPr lang="en-GB" sz="1800" b="1" dirty="0" err="1">
                <a:solidFill>
                  <a:schemeClr val="bg1"/>
                </a:solidFill>
              </a:rPr>
              <a:t>blocktype</a:t>
            </a:r>
            <a:r>
              <a:rPr lang="en-GB" sz="1800" b="1" dirty="0">
                <a:solidFill>
                  <a:schemeClr val="bg1"/>
                </a:solidFill>
              </a:rPr>
              <a:t> = </a:t>
            </a:r>
            <a:r>
              <a:rPr lang="en-GB" sz="1800" b="1" dirty="0" err="1">
                <a:solidFill>
                  <a:schemeClr val="bg1"/>
                </a:solidFill>
              </a:rPr>
              <a:t>mc.getBlock</a:t>
            </a:r>
            <a:r>
              <a:rPr lang="en-GB" sz="1800" b="1" dirty="0">
                <a:solidFill>
                  <a:schemeClr val="bg1"/>
                </a:solidFill>
              </a:rPr>
              <a:t>(</a:t>
            </a:r>
            <a:r>
              <a:rPr lang="en-GB" sz="1800" b="1" dirty="0" err="1">
                <a:solidFill>
                  <a:schemeClr val="bg1"/>
                </a:solidFill>
              </a:rPr>
              <a:t>playerx</a:t>
            </a:r>
            <a:r>
              <a:rPr lang="en-GB" sz="1800" b="1" dirty="0">
                <a:solidFill>
                  <a:schemeClr val="bg1"/>
                </a:solidFill>
              </a:rPr>
              <a:t>, </a:t>
            </a:r>
            <a:r>
              <a:rPr lang="en-GB" sz="1800" b="1" dirty="0" err="1">
                <a:solidFill>
                  <a:schemeClr val="bg1"/>
                </a:solidFill>
              </a:rPr>
              <a:t>playery</a:t>
            </a:r>
            <a:r>
              <a:rPr lang="en-GB" sz="1800" b="1" dirty="0">
                <a:solidFill>
                  <a:schemeClr val="bg1"/>
                </a:solidFill>
              </a:rPr>
              <a:t> -i, </a:t>
            </a:r>
            <a:r>
              <a:rPr lang="en-GB" sz="1800" b="1" dirty="0" err="1">
                <a:solidFill>
                  <a:schemeClr val="bg1"/>
                </a:solidFill>
              </a:rPr>
              <a:t>playerz</a:t>
            </a:r>
            <a:r>
              <a:rPr lang="en-GB" sz="1400" b="1" dirty="0">
                <a:solidFill>
                  <a:schemeClr val="bg1"/>
                </a:solidFill>
              </a:rPr>
              <a:t>) </a:t>
            </a:r>
            <a:r>
              <a:rPr lang="en-GB" sz="1400" b="1" i="1" dirty="0"/>
              <a:t>#find the block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		if </a:t>
            </a:r>
            <a:r>
              <a:rPr lang="en-GB" sz="1800" b="1" dirty="0" err="1">
                <a:solidFill>
                  <a:schemeClr val="bg1"/>
                </a:solidFill>
              </a:rPr>
              <a:t>blocktype</a:t>
            </a:r>
            <a:r>
              <a:rPr lang="en-GB" sz="1800" b="1" dirty="0">
                <a:solidFill>
                  <a:schemeClr val="bg1"/>
                </a:solidFill>
              </a:rPr>
              <a:t> in </a:t>
            </a:r>
            <a:r>
              <a:rPr lang="en-GB" sz="1800" b="1" dirty="0" err="1">
                <a:solidFill>
                  <a:schemeClr val="bg1"/>
                </a:solidFill>
              </a:rPr>
              <a:t>treasureList</a:t>
            </a:r>
            <a:r>
              <a:rPr lang="en-GB" sz="1400" b="1" i="1" dirty="0">
                <a:solidFill>
                  <a:schemeClr val="bg1"/>
                </a:solidFill>
              </a:rPr>
              <a:t>: </a:t>
            </a:r>
            <a:r>
              <a:rPr lang="en-GB" sz="1400" b="1" i="1" dirty="0"/>
              <a:t># check if the block ID is in the </a:t>
            </a:r>
            <a:r>
              <a:rPr lang="en-GB" sz="1400" b="1" i="1" dirty="0" err="1"/>
              <a:t>treasureList</a:t>
            </a:r>
            <a:endParaRPr lang="en-GB" sz="1400" b="1" i="1" dirty="0"/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			</a:t>
            </a:r>
            <a:r>
              <a:rPr lang="en-GB" sz="1800" b="1" dirty="0" err="1">
                <a:solidFill>
                  <a:schemeClr val="bg1"/>
                </a:solidFill>
              </a:rPr>
              <a:t>mc.postToChat</a:t>
            </a:r>
            <a:r>
              <a:rPr lang="en-GB" sz="1800" b="1" dirty="0">
                <a:solidFill>
                  <a:schemeClr val="bg1"/>
                </a:solidFill>
              </a:rPr>
              <a:t>("We've found treasure!")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	</a:t>
            </a:r>
            <a:r>
              <a:rPr lang="en-GB" sz="1800" b="1" dirty="0" err="1">
                <a:solidFill>
                  <a:schemeClr val="bg1"/>
                </a:solidFill>
              </a:rPr>
              <a:t>time.sleep</a:t>
            </a:r>
            <a:r>
              <a:rPr lang="en-GB" sz="1800" b="1" dirty="0">
                <a:solidFill>
                  <a:schemeClr val="bg1"/>
                </a:solidFill>
              </a:rPr>
              <a:t>(0.01) </a:t>
            </a:r>
            <a:r>
              <a:rPr lang="en-GB" sz="1400" b="1" i="1" dirty="0"/>
              <a:t>#Only check every 100th of a second - otherwise our pi will freeze...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5301208"/>
            <a:ext cx="1428750" cy="1428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33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4000" dirty="0" err="1" smtClean="0">
                <a:solidFill>
                  <a:schemeClr val="bg1"/>
                </a:solidFill>
              </a:rPr>
              <a:t>Minecraft</a:t>
            </a:r>
            <a:r>
              <a:rPr lang="en-GB" sz="4000" dirty="0" smtClean="0">
                <a:solidFill>
                  <a:schemeClr val="bg1"/>
                </a:solidFill>
              </a:rPr>
              <a:t> Escalator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000" b="1" i="1" dirty="0">
                <a:solidFill>
                  <a:schemeClr val="bg1"/>
                </a:solidFill>
              </a:rPr>
              <a:t>import </a:t>
            </a:r>
            <a:r>
              <a:rPr lang="en-GB" sz="1000" b="1" i="1" dirty="0" err="1">
                <a:solidFill>
                  <a:schemeClr val="bg1"/>
                </a:solidFill>
              </a:rPr>
              <a:t>mcpi.minecraft</a:t>
            </a:r>
            <a:r>
              <a:rPr lang="en-GB" sz="1000" b="1" i="1" dirty="0">
                <a:solidFill>
                  <a:schemeClr val="bg1"/>
                </a:solidFill>
              </a:rPr>
              <a:t> as </a:t>
            </a:r>
            <a:r>
              <a:rPr lang="en-GB" sz="1000" b="1" i="1" dirty="0" err="1">
                <a:solidFill>
                  <a:schemeClr val="bg1"/>
                </a:solidFill>
              </a:rPr>
              <a:t>minecraft</a:t>
            </a:r>
            <a:r>
              <a:rPr lang="en-GB" sz="1000" b="1" i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000" b="1" i="1" dirty="0">
                <a:solidFill>
                  <a:schemeClr val="bg1"/>
                </a:solidFill>
              </a:rPr>
              <a:t>import </a:t>
            </a:r>
            <a:r>
              <a:rPr lang="en-GB" sz="1000" b="1" i="1" dirty="0" err="1">
                <a:solidFill>
                  <a:schemeClr val="bg1"/>
                </a:solidFill>
              </a:rPr>
              <a:t>mcpi.block</a:t>
            </a:r>
            <a:r>
              <a:rPr lang="en-GB" sz="1000" b="1" i="1" dirty="0">
                <a:solidFill>
                  <a:schemeClr val="bg1"/>
                </a:solidFill>
              </a:rPr>
              <a:t> as block </a:t>
            </a:r>
          </a:p>
          <a:p>
            <a:pPr marL="0" indent="0">
              <a:buNone/>
            </a:pPr>
            <a:r>
              <a:rPr lang="en-GB" sz="1000" b="1" i="1" dirty="0">
                <a:solidFill>
                  <a:schemeClr val="bg1"/>
                </a:solidFill>
              </a:rPr>
              <a:t>import </a:t>
            </a:r>
            <a:r>
              <a:rPr lang="en-GB" sz="1000" b="1" i="1" dirty="0" smtClean="0">
                <a:solidFill>
                  <a:schemeClr val="bg1"/>
                </a:solidFill>
              </a:rPr>
              <a:t>time</a:t>
            </a:r>
          </a:p>
          <a:p>
            <a:pPr marL="0" indent="0">
              <a:buNone/>
            </a:pPr>
            <a:endParaRPr lang="en-GB" sz="3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400" b="1" i="1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LineColour</a:t>
            </a:r>
            <a:r>
              <a:rPr lang="en-GB" sz="1400" b="1" i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400" b="1" i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46 </a:t>
            </a:r>
          </a:p>
          <a:p>
            <a:pPr marL="0" indent="0">
              <a:buNone/>
            </a:pPr>
            <a:r>
              <a:rPr lang="en-GB" sz="1400" b="1" i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 = </a:t>
            </a:r>
            <a:r>
              <a:rPr lang="en-GB" sz="1400" b="1" i="1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minecraft.Minecraft.create</a:t>
            </a:r>
            <a:r>
              <a:rPr lang="en-GB" sz="1400" b="1" i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endParaRPr lang="en-GB" sz="900" b="1" i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600" b="1" dirty="0" err="1">
                <a:solidFill>
                  <a:schemeClr val="bg1"/>
                </a:solidFill>
              </a:rPr>
              <a:t>def</a:t>
            </a:r>
            <a:r>
              <a:rPr lang="en-GB" sz="1600" b="1" dirty="0">
                <a:solidFill>
                  <a:schemeClr val="bg1"/>
                </a:solidFill>
              </a:rPr>
              <a:t> Main(): 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    </a:t>
            </a:r>
            <a:r>
              <a:rPr lang="en-GB" sz="1600" b="1" dirty="0" err="1">
                <a:solidFill>
                  <a:schemeClr val="bg1"/>
                </a:solidFill>
              </a:rPr>
              <a:t>x,y,z</a:t>
            </a:r>
            <a:r>
              <a:rPr lang="en-GB" sz="1600" b="1" dirty="0">
                <a:solidFill>
                  <a:schemeClr val="bg1"/>
                </a:solidFill>
              </a:rPr>
              <a:t> = </a:t>
            </a:r>
            <a:r>
              <a:rPr lang="en-GB" sz="1600" b="1" dirty="0" err="1">
                <a:solidFill>
                  <a:schemeClr val="bg1"/>
                </a:solidFill>
              </a:rPr>
              <a:t>mc.player.getPos</a:t>
            </a:r>
            <a:r>
              <a:rPr lang="en-GB" sz="1600" b="1" dirty="0">
                <a:solidFill>
                  <a:schemeClr val="bg1"/>
                </a:solidFill>
              </a:rPr>
              <a:t>() 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    </a:t>
            </a:r>
            <a:r>
              <a:rPr lang="en-GB" sz="1600" b="1" dirty="0" err="1">
                <a:solidFill>
                  <a:schemeClr val="bg1"/>
                </a:solidFill>
              </a:rPr>
              <a:t>CurrentBlock</a:t>
            </a:r>
            <a:r>
              <a:rPr lang="en-GB" sz="1600" b="1" dirty="0">
                <a:solidFill>
                  <a:schemeClr val="bg1"/>
                </a:solidFill>
              </a:rPr>
              <a:t> = </a:t>
            </a:r>
            <a:r>
              <a:rPr lang="en-GB" sz="1600" b="1" dirty="0" err="1">
                <a:solidFill>
                  <a:schemeClr val="bg1"/>
                </a:solidFill>
              </a:rPr>
              <a:t>mc.getBlock</a:t>
            </a:r>
            <a:r>
              <a:rPr lang="en-GB" sz="1600" b="1" dirty="0">
                <a:solidFill>
                  <a:schemeClr val="bg1"/>
                </a:solidFill>
              </a:rPr>
              <a:t>(x,y-1,z) 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    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    if </a:t>
            </a:r>
            <a:r>
              <a:rPr lang="en-GB" sz="1800" b="1" dirty="0" err="1">
                <a:solidFill>
                  <a:schemeClr val="bg1"/>
                </a:solidFill>
              </a:rPr>
              <a:t>CurrentBlock</a:t>
            </a:r>
            <a:r>
              <a:rPr lang="en-GB" sz="1800" b="1" dirty="0">
                <a:solidFill>
                  <a:schemeClr val="bg1"/>
                </a:solidFill>
              </a:rPr>
              <a:t> == 46 &amp; </a:t>
            </a:r>
            <a:r>
              <a:rPr lang="en-GB" sz="1800" b="1" dirty="0" err="1">
                <a:solidFill>
                  <a:schemeClr val="bg1"/>
                </a:solidFill>
              </a:rPr>
              <a:t>mc.getBlock</a:t>
            </a:r>
            <a:r>
              <a:rPr lang="en-GB" sz="1800" b="1" dirty="0">
                <a:solidFill>
                  <a:schemeClr val="bg1"/>
                </a:solidFill>
              </a:rPr>
              <a:t>(x,y-1,z-1)== 46: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        </a:t>
            </a:r>
            <a:r>
              <a:rPr lang="en-GB" sz="1800" b="1" dirty="0" err="1">
                <a:solidFill>
                  <a:schemeClr val="bg1"/>
                </a:solidFill>
              </a:rPr>
              <a:t>mc.player.setPos</a:t>
            </a:r>
            <a:r>
              <a:rPr lang="en-GB" sz="1800" b="1" dirty="0">
                <a:solidFill>
                  <a:schemeClr val="bg1"/>
                </a:solidFill>
              </a:rPr>
              <a:t>(x,y,z-1)    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    </a:t>
            </a:r>
            <a:r>
              <a:rPr lang="en-GB" sz="1800" b="1" dirty="0" err="1">
                <a:solidFill>
                  <a:schemeClr val="bg1"/>
                </a:solidFill>
              </a:rPr>
              <a:t>elif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CurrentBlock</a:t>
            </a:r>
            <a:r>
              <a:rPr lang="en-GB" sz="1800" b="1" dirty="0">
                <a:solidFill>
                  <a:schemeClr val="bg1"/>
                </a:solidFill>
              </a:rPr>
              <a:t> == 46 &amp; </a:t>
            </a:r>
            <a:r>
              <a:rPr lang="en-GB" sz="1800" b="1" dirty="0" err="1">
                <a:solidFill>
                  <a:schemeClr val="bg1"/>
                </a:solidFill>
              </a:rPr>
              <a:t>mc.getBlock</a:t>
            </a:r>
            <a:r>
              <a:rPr lang="en-GB" sz="1800" b="1" dirty="0">
                <a:solidFill>
                  <a:schemeClr val="bg1"/>
                </a:solidFill>
              </a:rPr>
              <a:t>(</a:t>
            </a:r>
            <a:r>
              <a:rPr lang="en-GB" sz="1800" b="1" dirty="0">
                <a:solidFill>
                  <a:srgbClr val="002060"/>
                </a:solidFill>
              </a:rPr>
              <a:t>x+1</a:t>
            </a:r>
            <a:r>
              <a:rPr lang="en-GB" sz="1800" b="1" dirty="0">
                <a:solidFill>
                  <a:schemeClr val="bg1"/>
                </a:solidFill>
              </a:rPr>
              <a:t>,y-1,</a:t>
            </a:r>
            <a:r>
              <a:rPr lang="en-GB" sz="1800" b="1" dirty="0">
                <a:solidFill>
                  <a:srgbClr val="002060"/>
                </a:solidFill>
              </a:rPr>
              <a:t>z</a:t>
            </a:r>
            <a:r>
              <a:rPr lang="en-GB" sz="1800" b="1" dirty="0">
                <a:solidFill>
                  <a:schemeClr val="bg1"/>
                </a:solidFill>
              </a:rPr>
              <a:t>)== 46: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        </a:t>
            </a:r>
            <a:r>
              <a:rPr lang="en-GB" sz="1800" b="1" dirty="0" err="1">
                <a:solidFill>
                  <a:schemeClr val="bg1"/>
                </a:solidFill>
              </a:rPr>
              <a:t>mc.player.setPos</a:t>
            </a:r>
            <a:r>
              <a:rPr lang="en-GB" sz="1800" b="1" dirty="0">
                <a:solidFill>
                  <a:schemeClr val="bg1"/>
                </a:solidFill>
              </a:rPr>
              <a:t>(</a:t>
            </a:r>
            <a:r>
              <a:rPr lang="en-GB" sz="1800" b="1" dirty="0">
                <a:solidFill>
                  <a:srgbClr val="002060"/>
                </a:solidFill>
              </a:rPr>
              <a:t>x+1,y,z</a:t>
            </a:r>
            <a:r>
              <a:rPr lang="en-GB" sz="1800" b="1" dirty="0">
                <a:solidFill>
                  <a:schemeClr val="bg1"/>
                </a:solidFill>
              </a:rPr>
              <a:t>)     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    </a:t>
            </a:r>
            <a:r>
              <a:rPr lang="en-GB" sz="1800" b="1" dirty="0" err="1">
                <a:solidFill>
                  <a:schemeClr val="bg1"/>
                </a:solidFill>
              </a:rPr>
              <a:t>elif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CurrentBlock</a:t>
            </a:r>
            <a:r>
              <a:rPr lang="en-GB" sz="1800" b="1" dirty="0">
                <a:solidFill>
                  <a:schemeClr val="bg1"/>
                </a:solidFill>
              </a:rPr>
              <a:t> == 2 &amp; </a:t>
            </a:r>
            <a:r>
              <a:rPr lang="en-GB" sz="1800" b="1" dirty="0" err="1">
                <a:solidFill>
                  <a:schemeClr val="bg1"/>
                </a:solidFill>
              </a:rPr>
              <a:t>mc.getBlock</a:t>
            </a:r>
            <a:r>
              <a:rPr lang="en-GB" sz="1800" b="1" dirty="0">
                <a:solidFill>
                  <a:schemeClr val="bg1"/>
                </a:solidFill>
              </a:rPr>
              <a:t>(x,y-1,z+1)== 2: 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        </a:t>
            </a:r>
            <a:r>
              <a:rPr lang="en-GB" sz="1800" b="1" dirty="0" err="1">
                <a:solidFill>
                  <a:schemeClr val="bg1"/>
                </a:solidFill>
              </a:rPr>
              <a:t>mc.player.setPos</a:t>
            </a:r>
            <a:r>
              <a:rPr lang="en-GB" sz="1800" b="1" dirty="0">
                <a:solidFill>
                  <a:schemeClr val="bg1"/>
                </a:solidFill>
              </a:rPr>
              <a:t>(x,y,z+1)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    </a:t>
            </a:r>
            <a:r>
              <a:rPr lang="en-GB" sz="1800" b="1" dirty="0" err="1">
                <a:solidFill>
                  <a:schemeClr val="bg1"/>
                </a:solidFill>
              </a:rPr>
              <a:t>elif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CurrentBlock</a:t>
            </a:r>
            <a:r>
              <a:rPr lang="en-GB" sz="1800" b="1" dirty="0">
                <a:solidFill>
                  <a:schemeClr val="bg1"/>
                </a:solidFill>
              </a:rPr>
              <a:t> == 2 &amp; </a:t>
            </a:r>
            <a:r>
              <a:rPr lang="en-GB" sz="1800" b="1" dirty="0" err="1">
                <a:solidFill>
                  <a:schemeClr val="bg1"/>
                </a:solidFill>
              </a:rPr>
              <a:t>mc.getBlock</a:t>
            </a:r>
            <a:r>
              <a:rPr lang="en-GB" sz="1800" b="1" dirty="0">
                <a:solidFill>
                  <a:schemeClr val="bg1"/>
                </a:solidFill>
              </a:rPr>
              <a:t>(</a:t>
            </a:r>
            <a:r>
              <a:rPr lang="en-GB" sz="1800" b="1" dirty="0">
                <a:solidFill>
                  <a:srgbClr val="002060"/>
                </a:solidFill>
              </a:rPr>
              <a:t>x-1,y-1,z</a:t>
            </a:r>
            <a:r>
              <a:rPr lang="en-GB" sz="1800" b="1" dirty="0">
                <a:solidFill>
                  <a:schemeClr val="bg1"/>
                </a:solidFill>
              </a:rPr>
              <a:t>)== 2: 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        </a:t>
            </a:r>
            <a:r>
              <a:rPr lang="en-GB" sz="1800" b="1" dirty="0" err="1">
                <a:solidFill>
                  <a:schemeClr val="bg1"/>
                </a:solidFill>
              </a:rPr>
              <a:t>mc.player.setPos</a:t>
            </a:r>
            <a:r>
              <a:rPr lang="en-GB" sz="1800" b="1" dirty="0">
                <a:solidFill>
                  <a:schemeClr val="bg1"/>
                </a:solidFill>
              </a:rPr>
              <a:t>(</a:t>
            </a:r>
            <a:r>
              <a:rPr lang="en-GB" sz="1800" b="1" dirty="0">
                <a:solidFill>
                  <a:srgbClr val="002060"/>
                </a:solidFill>
              </a:rPr>
              <a:t>x-1,y,z</a:t>
            </a:r>
            <a:r>
              <a:rPr lang="en-GB" sz="1800" b="1" dirty="0">
                <a:solidFill>
                  <a:schemeClr val="bg1"/>
                </a:solidFill>
              </a:rPr>
              <a:t>) </a:t>
            </a:r>
          </a:p>
          <a:p>
            <a:pPr marL="0" indent="0">
              <a:buNone/>
            </a:pPr>
            <a:endParaRPr lang="en-GB" sz="600" b="1" i="1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while True: 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Main()	</a:t>
            </a:r>
            <a:r>
              <a:rPr lang="en-GB" sz="14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Lay down some TNT at right angles and it will follow it</a:t>
            </a:r>
            <a:endParaRPr lang="en-GB" sz="14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026" name="Picture 2" descr="http://www.sharecg.com/images/medium/1753.jpg%3C/a%3E%3C/div%3E%3Cdiv%20class=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5239097" cy="39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15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LET’S OVERCLOCK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3600" dirty="0" err="1" smtClean="0">
                <a:solidFill>
                  <a:schemeClr val="bg1"/>
                </a:solidFill>
              </a:rPr>
              <a:t>sudo</a:t>
            </a:r>
            <a:r>
              <a:rPr lang="en-GB" sz="3600" dirty="0" smtClean="0">
                <a:solidFill>
                  <a:schemeClr val="bg1"/>
                </a:solidFill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</a:rPr>
              <a:t>raspi-config</a:t>
            </a:r>
            <a:endParaRPr lang="en-GB" sz="3600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Change 7: Over clock 900Mhz at max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Change 8: Select memory share = 128MB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9211"/>
            <a:ext cx="2806127" cy="1597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 err="1" smtClean="0">
                <a:solidFill>
                  <a:schemeClr val="bg1"/>
                </a:solidFill>
              </a:rPr>
              <a:t>Minecraft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smtClean="0">
                <a:solidFill>
                  <a:schemeClr val="bg1"/>
                </a:solidFill>
              </a:rPr>
              <a:t>Instant Messenger Part 1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smtClean="0">
                <a:solidFill>
                  <a:schemeClr val="bg1"/>
                </a:solidFill>
              </a:rPr>
              <a:t>import </a:t>
            </a:r>
            <a:r>
              <a:rPr lang="en-GB" sz="1800" b="1" dirty="0">
                <a:solidFill>
                  <a:schemeClr val="bg1"/>
                </a:solidFill>
              </a:rPr>
              <a:t>time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import random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import </a:t>
            </a:r>
            <a:r>
              <a:rPr lang="en-GB" sz="1800" b="1" dirty="0" err="1">
                <a:solidFill>
                  <a:schemeClr val="bg1"/>
                </a:solidFill>
              </a:rPr>
              <a:t>mcpi.minecraft</a:t>
            </a:r>
            <a:r>
              <a:rPr lang="en-GB" sz="1800" b="1" dirty="0">
                <a:solidFill>
                  <a:schemeClr val="bg1"/>
                </a:solidFill>
              </a:rPr>
              <a:t> as </a:t>
            </a:r>
            <a:r>
              <a:rPr lang="en-GB" sz="1800" b="1" dirty="0" err="1">
                <a:solidFill>
                  <a:schemeClr val="bg1"/>
                </a:solidFill>
              </a:rPr>
              <a:t>minecraft</a:t>
            </a:r>
            <a:endParaRPr lang="en-GB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import </a:t>
            </a:r>
            <a:r>
              <a:rPr lang="en-GB" sz="1800" b="1" dirty="0" err="1">
                <a:solidFill>
                  <a:schemeClr val="bg1"/>
                </a:solidFill>
              </a:rPr>
              <a:t>mcpi.block</a:t>
            </a:r>
            <a:r>
              <a:rPr lang="en-GB" sz="1800" b="1" dirty="0">
                <a:solidFill>
                  <a:schemeClr val="bg1"/>
                </a:solidFill>
              </a:rPr>
              <a:t> as block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mc = </a:t>
            </a:r>
            <a:r>
              <a:rPr lang="en-GB" sz="1800" b="1" dirty="0" err="1">
                <a:solidFill>
                  <a:schemeClr val="bg1"/>
                </a:solidFill>
              </a:rPr>
              <a:t>minecraft.Minecraft.create</a:t>
            </a:r>
            <a:r>
              <a:rPr lang="en-GB" sz="1800" b="1" dirty="0">
                <a:solidFill>
                  <a:schemeClr val="bg1"/>
                </a:solidFill>
              </a:rPr>
              <a:t>()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global </a:t>
            </a:r>
            <a:r>
              <a:rPr lang="en-GB" sz="1800" b="1" dirty="0" err="1">
                <a:solidFill>
                  <a:schemeClr val="bg1"/>
                </a:solidFill>
              </a:rPr>
              <a:t>TempList</a:t>
            </a:r>
            <a:endParaRPr lang="en-GB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b="1" dirty="0" err="1" smtClean="0">
                <a:solidFill>
                  <a:schemeClr val="bg1"/>
                </a:solidFill>
              </a:rPr>
              <a:t>def</a:t>
            </a:r>
            <a:r>
              <a:rPr lang="en-GB" sz="1800" b="1" dirty="0" smtClean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letterI</a:t>
            </a:r>
            <a:r>
              <a:rPr lang="en-GB" sz="1800" b="1" dirty="0" smtClean="0">
                <a:solidFill>
                  <a:schemeClr val="bg1"/>
                </a:solidFill>
              </a:rPr>
              <a:t>():  </a:t>
            </a:r>
            <a:r>
              <a:rPr lang="en-GB" sz="1800" b="1" dirty="0" smtClean="0">
                <a:solidFill>
                  <a:srgbClr val="00B0F0"/>
                </a:solidFill>
              </a:rPr>
              <a:t>###This creates the letter I</a:t>
            </a:r>
            <a:endParaRPr lang="en-GB" sz="18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    </a:t>
            </a:r>
          </a:p>
          <a:p>
            <a:pPr marL="400050" lvl="1" indent="0">
              <a:buNone/>
            </a:pPr>
            <a:r>
              <a:rPr lang="en-GB" sz="1400" b="1" dirty="0">
                <a:solidFill>
                  <a:schemeClr val="bg1"/>
                </a:solidFill>
              </a:rPr>
              <a:t>    </a:t>
            </a:r>
            <a:r>
              <a:rPr lang="en-GB" sz="1600" b="1" dirty="0">
                <a:solidFill>
                  <a:schemeClr val="bg1"/>
                </a:solidFill>
              </a:rPr>
              <a:t>row1 = (35, 35, 46, 46, 46, 35, 35)</a:t>
            </a:r>
          </a:p>
          <a:p>
            <a:pPr marL="400050" lvl="1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    row2 = (35, 35, 35, 46, 35, 35, 35)</a:t>
            </a:r>
          </a:p>
          <a:p>
            <a:pPr marL="400050" lvl="1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    row3 = (35, 35, 35, 46, 35, 35, 35)</a:t>
            </a:r>
          </a:p>
          <a:p>
            <a:pPr marL="400050" lvl="1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    row4 = (35, 35, 35, 46, 35, 35, 35)</a:t>
            </a:r>
          </a:p>
          <a:p>
            <a:pPr marL="400050" lvl="1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    row5 = (35, 35, 46, 46, 46, 35, 35)</a:t>
            </a:r>
          </a:p>
          <a:p>
            <a:pPr marL="400050" lvl="1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    </a:t>
            </a:r>
            <a:r>
              <a:rPr lang="en-GB" sz="1600" b="1" dirty="0" err="1">
                <a:solidFill>
                  <a:schemeClr val="bg1"/>
                </a:solidFill>
              </a:rPr>
              <a:t>Templist</a:t>
            </a:r>
            <a:r>
              <a:rPr lang="en-GB" sz="1600" b="1" dirty="0">
                <a:solidFill>
                  <a:schemeClr val="bg1"/>
                </a:solidFill>
              </a:rPr>
              <a:t> = [row1,row2,row3,row4,row5]</a:t>
            </a:r>
          </a:p>
          <a:p>
            <a:pPr marL="400050" lvl="1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    return </a:t>
            </a:r>
            <a:r>
              <a:rPr lang="en-GB" sz="1600" b="1" dirty="0" err="1">
                <a:solidFill>
                  <a:schemeClr val="bg1"/>
                </a:solidFill>
              </a:rPr>
              <a:t>Templist</a:t>
            </a:r>
            <a:endParaRPr lang="en-GB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i="1" dirty="0"/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58" y="1628800"/>
            <a:ext cx="1954560" cy="1954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46" y="3393232"/>
            <a:ext cx="1034988" cy="2069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2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Minecraft Instant Messenger Part 2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err="1" smtClean="0">
                <a:solidFill>
                  <a:schemeClr val="bg1"/>
                </a:solidFill>
              </a:rPr>
              <a:t>def</a:t>
            </a:r>
            <a:r>
              <a:rPr lang="en-GB" sz="1800" b="1" dirty="0" smtClean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PrintWall</a:t>
            </a:r>
            <a:r>
              <a:rPr lang="en-GB" sz="1800" b="1" dirty="0">
                <a:solidFill>
                  <a:schemeClr val="bg1"/>
                </a:solidFill>
              </a:rPr>
              <a:t>(</a:t>
            </a:r>
            <a:r>
              <a:rPr lang="en-GB" sz="1800" b="1" dirty="0" err="1">
                <a:solidFill>
                  <a:schemeClr val="bg1"/>
                </a:solidFill>
              </a:rPr>
              <a:t>ImportedList</a:t>
            </a:r>
            <a:r>
              <a:rPr lang="en-GB" sz="1800" b="1" dirty="0">
                <a:solidFill>
                  <a:schemeClr val="bg1"/>
                </a:solidFill>
              </a:rPr>
              <a:t>):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    </a:t>
            </a:r>
            <a:r>
              <a:rPr lang="en-GB" sz="1800" b="1" dirty="0" err="1">
                <a:solidFill>
                  <a:schemeClr val="bg1"/>
                </a:solidFill>
              </a:rPr>
              <a:t>pos</a:t>
            </a:r>
            <a:r>
              <a:rPr lang="en-GB" sz="1800" b="1" dirty="0">
                <a:solidFill>
                  <a:schemeClr val="bg1"/>
                </a:solidFill>
              </a:rPr>
              <a:t> = </a:t>
            </a:r>
            <a:r>
              <a:rPr lang="en-GB" sz="1800" b="1" dirty="0" err="1">
                <a:solidFill>
                  <a:schemeClr val="bg1"/>
                </a:solidFill>
              </a:rPr>
              <a:t>mc.player.getTilePos</a:t>
            </a:r>
            <a:r>
              <a:rPr lang="en-GB" sz="1800" b="1" dirty="0">
                <a:solidFill>
                  <a:schemeClr val="bg1"/>
                </a:solidFill>
              </a:rPr>
              <a:t>()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    </a:t>
            </a:r>
            <a:r>
              <a:rPr lang="en-GB" sz="1800" b="1" dirty="0" err="1">
                <a:solidFill>
                  <a:schemeClr val="bg1"/>
                </a:solidFill>
              </a:rPr>
              <a:t>mc.player.setPos</a:t>
            </a:r>
            <a:r>
              <a:rPr lang="en-GB" sz="1800" b="1" dirty="0">
                <a:solidFill>
                  <a:schemeClr val="bg1"/>
                </a:solidFill>
              </a:rPr>
              <a:t>(</a:t>
            </a:r>
            <a:r>
              <a:rPr lang="en-GB" sz="1800" b="1" dirty="0" err="1">
                <a:solidFill>
                  <a:schemeClr val="bg1"/>
                </a:solidFill>
              </a:rPr>
              <a:t>pos.x,pos.y,pos.z</a:t>
            </a:r>
            <a:r>
              <a:rPr lang="en-GB" sz="1800" b="1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GB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    </a:t>
            </a:r>
            <a:r>
              <a:rPr lang="en-GB" sz="1800" b="1" dirty="0" err="1">
                <a:solidFill>
                  <a:schemeClr val="bg1"/>
                </a:solidFill>
              </a:rPr>
              <a:t>mylist</a:t>
            </a:r>
            <a:r>
              <a:rPr lang="en-GB" sz="1800" b="1" dirty="0">
                <a:solidFill>
                  <a:schemeClr val="bg1"/>
                </a:solidFill>
              </a:rPr>
              <a:t> = </a:t>
            </a:r>
            <a:r>
              <a:rPr lang="en-GB" sz="1800" b="1" dirty="0" err="1">
                <a:solidFill>
                  <a:schemeClr val="bg1"/>
                </a:solidFill>
              </a:rPr>
              <a:t>ImportedList</a:t>
            </a:r>
            <a:endParaRPr lang="en-GB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    for row in range (0,5):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        for column in range (0,6):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            </a:t>
            </a:r>
            <a:r>
              <a:rPr lang="en-GB" sz="1800" b="1" dirty="0" err="1">
                <a:solidFill>
                  <a:schemeClr val="bg1"/>
                </a:solidFill>
              </a:rPr>
              <a:t>mc.setBlock</a:t>
            </a:r>
            <a:r>
              <a:rPr lang="en-GB" sz="1800" b="1" dirty="0">
                <a:solidFill>
                  <a:schemeClr val="bg1"/>
                </a:solidFill>
              </a:rPr>
              <a:t>(</a:t>
            </a:r>
            <a:r>
              <a:rPr lang="en-GB" sz="1800" b="1" dirty="0" err="1">
                <a:solidFill>
                  <a:schemeClr val="bg1"/>
                </a:solidFill>
              </a:rPr>
              <a:t>pos.x+column</a:t>
            </a:r>
            <a:r>
              <a:rPr lang="en-GB" sz="1800" b="1" dirty="0">
                <a:solidFill>
                  <a:schemeClr val="bg1"/>
                </a:solidFill>
              </a:rPr>
              <a:t>, </a:t>
            </a:r>
            <a:r>
              <a:rPr lang="en-GB" sz="1800" b="1" dirty="0" err="1">
                <a:solidFill>
                  <a:schemeClr val="bg1"/>
                </a:solidFill>
              </a:rPr>
              <a:t>pos.y+row</a:t>
            </a:r>
            <a:r>
              <a:rPr lang="en-GB" sz="1800" b="1" dirty="0">
                <a:solidFill>
                  <a:schemeClr val="bg1"/>
                </a:solidFill>
              </a:rPr>
              <a:t>, pos.z-20, </a:t>
            </a:r>
            <a:r>
              <a:rPr lang="en-GB" sz="1800" b="1" dirty="0" err="1">
                <a:solidFill>
                  <a:schemeClr val="bg1"/>
                </a:solidFill>
              </a:rPr>
              <a:t>mylist</a:t>
            </a:r>
            <a:r>
              <a:rPr lang="en-GB" sz="1800" b="1" dirty="0">
                <a:solidFill>
                  <a:schemeClr val="bg1"/>
                </a:solidFill>
              </a:rPr>
              <a:t>[row][column])</a:t>
            </a:r>
          </a:p>
          <a:p>
            <a:pPr marL="0" indent="0">
              <a:buNone/>
            </a:pPr>
            <a:endParaRPr lang="en-GB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while True: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    </a:t>
            </a:r>
            <a:r>
              <a:rPr lang="en-GB" sz="1800" b="1" dirty="0" err="1">
                <a:solidFill>
                  <a:schemeClr val="bg1"/>
                </a:solidFill>
              </a:rPr>
              <a:t>PrintWall</a:t>
            </a:r>
            <a:r>
              <a:rPr lang="en-GB" sz="1800" b="1" dirty="0">
                <a:solidFill>
                  <a:schemeClr val="bg1"/>
                </a:solidFill>
              </a:rPr>
              <a:t>(</a:t>
            </a:r>
            <a:r>
              <a:rPr lang="en-GB" sz="1800" b="1" dirty="0" err="1">
                <a:solidFill>
                  <a:schemeClr val="bg1"/>
                </a:solidFill>
              </a:rPr>
              <a:t>letterI</a:t>
            </a:r>
            <a:r>
              <a:rPr lang="en-GB" sz="1800" b="1" dirty="0">
                <a:solidFill>
                  <a:schemeClr val="bg1"/>
                </a:solidFill>
              </a:rPr>
              <a:t>())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    </a:t>
            </a:r>
            <a:r>
              <a:rPr lang="en-GB" sz="1800" b="1" dirty="0" err="1">
                <a:solidFill>
                  <a:schemeClr val="bg1"/>
                </a:solidFill>
              </a:rPr>
              <a:t>time.sleep</a:t>
            </a:r>
            <a:r>
              <a:rPr lang="en-GB" sz="1800" b="1" dirty="0">
                <a:solidFill>
                  <a:schemeClr val="bg1"/>
                </a:solidFill>
              </a:rPr>
              <a:t>(0.3</a:t>
            </a:r>
            <a:r>
              <a:rPr lang="en-GB" sz="1800" b="1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GB" sz="1800" b="1" i="1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600" b="1" dirty="0" smtClean="0"/>
              <a:t>Now create other letters and add them underneath the Letter I, use this to build up words.</a:t>
            </a:r>
          </a:p>
          <a:p>
            <a:pPr>
              <a:buFont typeface="+mj-lt"/>
              <a:buAutoNum type="arabicPeriod"/>
            </a:pPr>
            <a:r>
              <a:rPr lang="en-GB" sz="1600" b="1" dirty="0" smtClean="0"/>
              <a:t>Create a variable to allow he user to type in a word and the Minecraft prints it</a:t>
            </a:r>
            <a:endParaRPr lang="en-GB" sz="1600" b="1" dirty="0"/>
          </a:p>
          <a:p>
            <a:pPr marL="0" indent="0">
              <a:buNone/>
            </a:pPr>
            <a:r>
              <a:rPr lang="en-GB" sz="1800" i="1" dirty="0"/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13" y="1144038"/>
            <a:ext cx="1097926" cy="1097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04864"/>
            <a:ext cx="581379" cy="1162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95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Can you create a Pyramid?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056784" cy="4318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32885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Pyramid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38" y="1628800"/>
            <a:ext cx="5248724" cy="4639803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0867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1. Pyramid Prep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﻿</a:t>
            </a:r>
            <a:r>
              <a:rPr lang="en-GB" b="1" dirty="0">
                <a:solidFill>
                  <a:schemeClr val="bg1"/>
                </a:solidFill>
              </a:rPr>
              <a:t>import sys</a:t>
            </a:r>
          </a:p>
          <a:p>
            <a:r>
              <a:rPr lang="en-GB" b="1" dirty="0">
                <a:solidFill>
                  <a:schemeClr val="bg1"/>
                </a:solidFill>
              </a:rPr>
              <a:t>import math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 err="1">
                <a:solidFill>
                  <a:schemeClr val="bg1"/>
                </a:solidFill>
              </a:rPr>
              <a:t>sys.path.append</a:t>
            </a:r>
            <a:r>
              <a:rPr lang="en-GB" b="1" dirty="0">
                <a:solidFill>
                  <a:schemeClr val="bg1"/>
                </a:solidFill>
              </a:rPr>
              <a:t>("./</a:t>
            </a:r>
            <a:r>
              <a:rPr lang="en-GB" b="1" dirty="0" err="1">
                <a:solidFill>
                  <a:schemeClr val="bg1"/>
                </a:solidFill>
              </a:rPr>
              <a:t>mcpi</a:t>
            </a:r>
            <a:r>
              <a:rPr lang="en-GB" b="1" dirty="0">
                <a:solidFill>
                  <a:schemeClr val="bg1"/>
                </a:solidFill>
              </a:rPr>
              <a:t>/</a:t>
            </a:r>
            <a:r>
              <a:rPr lang="en-GB" b="1" dirty="0" err="1">
                <a:solidFill>
                  <a:schemeClr val="bg1"/>
                </a:solidFill>
              </a:rPr>
              <a:t>api</a:t>
            </a:r>
            <a:r>
              <a:rPr lang="en-GB" b="1" dirty="0">
                <a:solidFill>
                  <a:schemeClr val="bg1"/>
                </a:solidFill>
              </a:rPr>
              <a:t>/python/</a:t>
            </a:r>
            <a:r>
              <a:rPr lang="en-GB" b="1" dirty="0" err="1">
                <a:solidFill>
                  <a:schemeClr val="bg1"/>
                </a:solidFill>
              </a:rPr>
              <a:t>mcpi</a:t>
            </a:r>
            <a:r>
              <a:rPr lang="en-GB" b="1" dirty="0">
                <a:solidFill>
                  <a:schemeClr val="bg1"/>
                </a:solidFill>
              </a:rPr>
              <a:t>")  </a:t>
            </a:r>
            <a:r>
              <a:rPr lang="en-GB" b="1" dirty="0">
                <a:solidFill>
                  <a:srgbClr val="FF0000"/>
                </a:solidFill>
              </a:rPr>
              <a:t>( if using old version of Raspberry Pi)</a:t>
            </a:r>
          </a:p>
          <a:p>
            <a:r>
              <a:rPr lang="en-GB" b="1" dirty="0">
                <a:solidFill>
                  <a:schemeClr val="bg1"/>
                </a:solidFill>
              </a:rPr>
              <a:t>import </a:t>
            </a:r>
            <a:r>
              <a:rPr lang="en-GB" b="1" dirty="0" err="1">
                <a:solidFill>
                  <a:schemeClr val="bg1"/>
                </a:solidFill>
              </a:rPr>
              <a:t>minecraft</a:t>
            </a:r>
            <a:r>
              <a:rPr lang="en-GB" b="1" dirty="0">
                <a:solidFill>
                  <a:schemeClr val="bg1"/>
                </a:solidFill>
              </a:rPr>
              <a:t> as </a:t>
            </a:r>
            <a:r>
              <a:rPr lang="en-GB" b="1" dirty="0" err="1">
                <a:solidFill>
                  <a:schemeClr val="bg1"/>
                </a:solidFill>
              </a:rPr>
              <a:t>minecraft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b="1" dirty="0">
                <a:solidFill>
                  <a:srgbClr val="FF0000"/>
                </a:solidFill>
              </a:rPr>
              <a:t>(use if using new version of Raspberry Pi)</a:t>
            </a:r>
          </a:p>
          <a:p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import </a:t>
            </a:r>
            <a:r>
              <a:rPr lang="en-GB" b="1" dirty="0" err="1">
                <a:solidFill>
                  <a:schemeClr val="bg1"/>
                </a:solidFill>
              </a:rPr>
              <a:t>minecraft</a:t>
            </a:r>
            <a:r>
              <a:rPr lang="en-GB" b="1" dirty="0">
                <a:solidFill>
                  <a:schemeClr val="bg1"/>
                </a:solidFill>
              </a:rPr>
              <a:t>﻿</a:t>
            </a:r>
          </a:p>
          <a:p>
            <a:r>
              <a:rPr lang="en-GB" b="1" dirty="0">
                <a:solidFill>
                  <a:schemeClr val="bg1"/>
                </a:solidFill>
              </a:rPr>
              <a:t>mc = </a:t>
            </a:r>
            <a:r>
              <a:rPr lang="en-GB" b="1" dirty="0" err="1">
                <a:solidFill>
                  <a:schemeClr val="bg1"/>
                </a:solidFill>
              </a:rPr>
              <a:t>minecraft.Minecraft.create</a:t>
            </a:r>
            <a:r>
              <a:rPr lang="en-GB" b="1" dirty="0">
                <a:solidFill>
                  <a:schemeClr val="bg1"/>
                </a:solidFill>
              </a:rPr>
              <a:t>()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# Import specific Minecraft libraries</a:t>
            </a:r>
          </a:p>
          <a:p>
            <a:r>
              <a:rPr lang="en-GB" b="1" dirty="0">
                <a:solidFill>
                  <a:schemeClr val="bg1"/>
                </a:solidFill>
              </a:rPr>
              <a:t>import minecraft as </a:t>
            </a:r>
            <a:r>
              <a:rPr lang="en-GB" b="1" dirty="0" err="1">
                <a:solidFill>
                  <a:schemeClr val="bg1"/>
                </a:solidFill>
              </a:rPr>
              <a:t>minecraft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import block as block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# Block definitions</a:t>
            </a:r>
          </a:p>
          <a:p>
            <a:r>
              <a:rPr lang="en-GB" b="1" dirty="0">
                <a:solidFill>
                  <a:schemeClr val="bg1"/>
                </a:solidFill>
              </a:rPr>
              <a:t>AIR                   		= 0</a:t>
            </a:r>
          </a:p>
          <a:p>
            <a:r>
              <a:rPr lang="en-GB" b="1" dirty="0">
                <a:solidFill>
                  <a:schemeClr val="bg1"/>
                </a:solidFill>
              </a:rPr>
              <a:t>DIRT                 		= 3</a:t>
            </a:r>
          </a:p>
          <a:p>
            <a:r>
              <a:rPr lang="en-GB" b="1" dirty="0">
                <a:solidFill>
                  <a:schemeClr val="bg1"/>
                </a:solidFill>
              </a:rPr>
              <a:t>SAND              		= 12</a:t>
            </a:r>
          </a:p>
          <a:p>
            <a:r>
              <a:rPr lang="en-GB" b="1" dirty="0">
                <a:solidFill>
                  <a:schemeClr val="bg1"/>
                </a:solidFill>
              </a:rPr>
              <a:t>SANDSTONE  	= 24</a:t>
            </a:r>
          </a:p>
          <a:p>
            <a:r>
              <a:rPr lang="en-GB" b="1" dirty="0">
                <a:solidFill>
                  <a:schemeClr val="bg1"/>
                </a:solidFill>
              </a:rPr>
              <a:t>GOLD              		= 41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05359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2. Pyramid Math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424" y="1070650"/>
            <a:ext cx="864096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bg1"/>
                </a:solidFill>
              </a:rPr>
              <a:t>def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CreatePyramid</a:t>
            </a:r>
            <a:r>
              <a:rPr lang="en-GB" sz="2000" dirty="0">
                <a:solidFill>
                  <a:schemeClr val="bg1"/>
                </a:solidFill>
              </a:rPr>
              <a:t>(</a:t>
            </a:r>
            <a:r>
              <a:rPr lang="en-GB" sz="2000" dirty="0" err="1">
                <a:solidFill>
                  <a:schemeClr val="bg1"/>
                </a:solidFill>
              </a:rPr>
              <a:t>posx,posy,posz,width,mybase,mywalls,mytopblock</a:t>
            </a:r>
            <a:r>
              <a:rPr lang="en-GB" sz="2000" dirty="0">
                <a:solidFill>
                  <a:schemeClr val="bg1"/>
                </a:solidFill>
              </a:rPr>
              <a:t>):   </a:t>
            </a:r>
            <a:r>
              <a:rPr lang="en-GB" sz="2000" dirty="0">
                <a:solidFill>
                  <a:srgbClr val="FF0000"/>
                </a:solidFill>
              </a:rPr>
              <a:t># Function to create a pyramid at </a:t>
            </a:r>
            <a:r>
              <a:rPr lang="en-GB" sz="2000" dirty="0" err="1">
                <a:solidFill>
                  <a:srgbClr val="FF0000"/>
                </a:solidFill>
              </a:rPr>
              <a:t>x,y,z</a:t>
            </a:r>
            <a:r>
              <a:rPr lang="en-GB" sz="2000" dirty="0">
                <a:solidFill>
                  <a:srgbClr val="FF0000"/>
                </a:solidFill>
              </a:rPr>
              <a:t> with specified width using block materials for the base, walls and top.</a:t>
            </a:r>
          </a:p>
          <a:p>
            <a:r>
              <a:rPr lang="en-GB" sz="2000" dirty="0">
                <a:solidFill>
                  <a:schemeClr val="bg1"/>
                </a:solidFill>
              </a:rPr>
              <a:t>	</a:t>
            </a:r>
          </a:p>
          <a:p>
            <a:r>
              <a:rPr lang="en-GB" sz="1600" dirty="0">
                <a:solidFill>
                  <a:schemeClr val="bg1"/>
                </a:solidFill>
              </a:rPr>
              <a:t>    </a:t>
            </a:r>
            <a:r>
              <a:rPr lang="en-GB" sz="2000" dirty="0" err="1">
                <a:solidFill>
                  <a:schemeClr val="bg1"/>
                </a:solidFill>
              </a:rPr>
              <a:t>mc.postToChat</a:t>
            </a:r>
            <a:r>
              <a:rPr lang="en-GB" sz="2000" dirty="0">
                <a:solidFill>
                  <a:schemeClr val="bg1"/>
                </a:solidFill>
              </a:rPr>
              <a:t>("About to create pyramid!")</a:t>
            </a:r>
          </a:p>
          <a:p>
            <a:r>
              <a:rPr lang="en-GB" sz="2000" dirty="0">
                <a:solidFill>
                  <a:schemeClr val="bg1"/>
                </a:solidFill>
              </a:rPr>
              <a:t> </a:t>
            </a:r>
          </a:p>
          <a:p>
            <a:r>
              <a:rPr lang="en-GB" sz="1600" dirty="0">
                <a:solidFill>
                  <a:schemeClr val="bg1"/>
                </a:solidFill>
              </a:rPr>
              <a:t>    </a:t>
            </a:r>
            <a:r>
              <a:rPr lang="en-GB" sz="2000" dirty="0">
                <a:solidFill>
                  <a:schemeClr val="bg1"/>
                </a:solidFill>
              </a:rPr>
              <a:t>if width%2==0:	 </a:t>
            </a:r>
            <a:r>
              <a:rPr lang="en-GB" sz="2000" dirty="0">
                <a:solidFill>
                  <a:srgbClr val="FF0000"/>
                </a:solidFill>
              </a:rPr>
              <a:t># May sure width is odd number so pyramid ends, with a single block</a:t>
            </a:r>
          </a:p>
          <a:p>
            <a:r>
              <a:rPr lang="en-GB" sz="1600" dirty="0">
                <a:solidFill>
                  <a:schemeClr val="bg1"/>
                </a:solidFill>
              </a:rPr>
              <a:t>        </a:t>
            </a:r>
            <a:r>
              <a:rPr lang="en-GB" sz="2000" dirty="0">
                <a:solidFill>
                  <a:schemeClr val="bg1"/>
                </a:solidFill>
              </a:rPr>
              <a:t>width=width+1</a:t>
            </a:r>
          </a:p>
          <a:p>
            <a:r>
              <a:rPr lang="en-GB" sz="2000" dirty="0">
                <a:solidFill>
                  <a:schemeClr val="bg1"/>
                </a:solidFill>
              </a:rPr>
              <a:t> </a:t>
            </a:r>
          </a:p>
          <a:p>
            <a:r>
              <a:rPr lang="en-GB" sz="1600" dirty="0">
                <a:solidFill>
                  <a:schemeClr val="bg1"/>
                </a:solidFill>
              </a:rPr>
              <a:t>   </a:t>
            </a:r>
            <a:r>
              <a:rPr lang="en-GB" sz="2000" dirty="0">
                <a:solidFill>
                  <a:schemeClr val="bg1"/>
                </a:solidFill>
              </a:rPr>
              <a:t>height = (width+1)/2</a:t>
            </a:r>
          </a:p>
          <a:p>
            <a:r>
              <a:rPr lang="en-GB" sz="1600" dirty="0">
                <a:solidFill>
                  <a:schemeClr val="bg1"/>
                </a:solidFill>
              </a:rPr>
              <a:t>   </a:t>
            </a:r>
            <a:r>
              <a:rPr lang="en-GB" sz="2000" dirty="0" err="1">
                <a:solidFill>
                  <a:schemeClr val="bg1"/>
                </a:solidFill>
              </a:rPr>
              <a:t>halfsize</a:t>
            </a:r>
            <a:r>
              <a:rPr lang="en-GB" sz="2000" dirty="0">
                <a:solidFill>
                  <a:schemeClr val="bg1"/>
                </a:solidFill>
              </a:rPr>
              <a:t> = </a:t>
            </a:r>
            <a:r>
              <a:rPr lang="en-GB" sz="2000" dirty="0" err="1">
                <a:solidFill>
                  <a:schemeClr val="bg1"/>
                </a:solidFill>
              </a:rPr>
              <a:t>int</a:t>
            </a:r>
            <a:r>
              <a:rPr lang="en-GB" sz="2000" dirty="0">
                <a:solidFill>
                  <a:schemeClr val="bg1"/>
                </a:solidFill>
              </a:rPr>
              <a:t>(</a:t>
            </a:r>
            <a:r>
              <a:rPr lang="en-GB" sz="2000" dirty="0" err="1">
                <a:solidFill>
                  <a:schemeClr val="bg1"/>
                </a:solidFill>
              </a:rPr>
              <a:t>math.floor</a:t>
            </a:r>
            <a:r>
              <a:rPr lang="en-GB" sz="2000" dirty="0">
                <a:solidFill>
                  <a:schemeClr val="bg1"/>
                </a:solidFill>
              </a:rPr>
              <a:t>(width/2))</a:t>
            </a:r>
          </a:p>
          <a:p>
            <a:r>
              <a:rPr lang="en-GB" sz="2000" dirty="0">
                <a:solidFill>
                  <a:schemeClr val="bg1"/>
                </a:solidFill>
              </a:rPr>
              <a:t> </a:t>
            </a:r>
          </a:p>
          <a:p>
            <a:r>
              <a:rPr lang="en-GB" sz="1600" dirty="0">
                <a:solidFill>
                  <a:schemeClr val="bg1"/>
                </a:solidFill>
              </a:rPr>
              <a:t>   </a:t>
            </a:r>
            <a:r>
              <a:rPr lang="en-GB" sz="2000" dirty="0">
                <a:solidFill>
                  <a:srgbClr val="FF0000"/>
                </a:solidFill>
              </a:rPr>
              <a:t># Create base for pyramid</a:t>
            </a:r>
          </a:p>
          <a:p>
            <a:r>
              <a:rPr lang="en-GB" sz="1600" dirty="0">
                <a:solidFill>
                  <a:schemeClr val="bg1"/>
                </a:solidFill>
              </a:rPr>
              <a:t>   </a:t>
            </a:r>
            <a:r>
              <a:rPr lang="en-GB" sz="2000" dirty="0">
                <a:solidFill>
                  <a:schemeClr val="bg1"/>
                </a:solidFill>
              </a:rPr>
              <a:t>mc.setBlocks(posx-halfsize-2,posy-2,posz-halfsize-2,posx+halfsize+2,posy-             2,posz+halfsize+2,DIRT)</a:t>
            </a:r>
          </a:p>
          <a:p>
            <a:r>
              <a:rPr lang="en-GB" sz="1600" dirty="0">
                <a:solidFill>
                  <a:schemeClr val="bg1"/>
                </a:solidFill>
              </a:rPr>
              <a:t>   </a:t>
            </a:r>
            <a:r>
              <a:rPr lang="en-GB" sz="2000" dirty="0">
                <a:solidFill>
                  <a:schemeClr val="bg1"/>
                </a:solidFill>
              </a:rPr>
              <a:t>mc.setBlocks(posx-halfsize-2,posy-</a:t>
            </a:r>
            <a:r>
              <a:rPr lang="en-GB" sz="2000" b="1" dirty="0">
                <a:solidFill>
                  <a:srgbClr val="1F497D"/>
                </a:solidFill>
              </a:rPr>
              <a:t>1</a:t>
            </a:r>
            <a:r>
              <a:rPr lang="en-GB" sz="2000" dirty="0">
                <a:solidFill>
                  <a:schemeClr val="bg1"/>
                </a:solidFill>
              </a:rPr>
              <a:t>,posz-halfsize-2,posx+halfsize+2,posy- </a:t>
            </a:r>
            <a:r>
              <a:rPr lang="en-GB" sz="2000" b="1" dirty="0">
                <a:solidFill>
                  <a:srgbClr val="002060"/>
                </a:solidFill>
              </a:rPr>
              <a:t>1</a:t>
            </a:r>
            <a:r>
              <a:rPr lang="en-GB" sz="2000" dirty="0">
                <a:solidFill>
                  <a:schemeClr val="bg1"/>
                </a:solidFill>
              </a:rPr>
              <a:t>,posz+halfsize+2,</a:t>
            </a:r>
            <a:r>
              <a:rPr lang="en-GB" sz="2000" b="1" dirty="0">
                <a:solidFill>
                  <a:srgbClr val="002060"/>
                </a:solidFill>
              </a:rPr>
              <a:t>mybase</a:t>
            </a:r>
            <a:r>
              <a:rPr lang="en-GB" sz="2000" dirty="0">
                <a:solidFill>
                  <a:schemeClr val="bg1"/>
                </a:solidFill>
              </a:rPr>
              <a:t>)  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</a:p>
          <a:p>
            <a:r>
              <a:rPr lang="en-GB" sz="1400" dirty="0">
                <a:solidFill>
                  <a:schemeClr val="bg1"/>
                </a:solidFill>
              </a:rPr>
              <a:t> </a:t>
            </a:r>
          </a:p>
          <a:p>
            <a:r>
              <a:rPr lang="en-GB" sz="1100" b="1" dirty="0">
                <a:solidFill>
                  <a:srgbClr val="FF0000"/>
                </a:solidFill>
              </a:rPr>
              <a:t>   </a:t>
            </a:r>
            <a:r>
              <a:rPr lang="en-GB" sz="1100" dirty="0">
                <a:solidFill>
                  <a:schemeClr val="bg1"/>
                </a:solidFill>
              </a:rPr>
              <a:t>  </a:t>
            </a:r>
          </a:p>
          <a:p>
            <a:r>
              <a:rPr lang="en-GB" sz="1400" dirty="0">
                <a:solidFill>
                  <a:schemeClr val="bg1"/>
                </a:solidFill>
              </a:rPr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78142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3. Pyramid Math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424" y="1070650"/>
            <a:ext cx="86409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 </a:t>
            </a:r>
          </a:p>
          <a:p>
            <a:r>
              <a:rPr lang="en-GB" sz="1400" dirty="0">
                <a:solidFill>
                  <a:schemeClr val="bg1"/>
                </a:solidFill>
              </a:rPr>
              <a:t> </a:t>
            </a:r>
          </a:p>
          <a:p>
            <a:r>
              <a:rPr lang="en-GB" sz="1100" b="1" dirty="0" smtClean="0">
                <a:solidFill>
                  <a:srgbClr val="FF0000"/>
                </a:solidFill>
              </a:rPr>
              <a:t>   </a:t>
            </a:r>
            <a:r>
              <a:rPr lang="en-GB" b="1" dirty="0" smtClean="0">
                <a:solidFill>
                  <a:srgbClr val="FF0000"/>
                </a:solidFill>
              </a:rPr>
              <a:t># Create solid Pyramid</a:t>
            </a:r>
          </a:p>
          <a:p>
            <a:r>
              <a:rPr lang="en-GB" sz="1100" dirty="0" smtClean="0">
                <a:solidFill>
                  <a:schemeClr val="bg1"/>
                </a:solidFill>
              </a:rPr>
              <a:t>   </a:t>
            </a:r>
            <a:r>
              <a:rPr lang="en-GB" dirty="0" smtClean="0">
                <a:solidFill>
                  <a:schemeClr val="bg1"/>
                </a:solidFill>
              </a:rPr>
              <a:t>for y in range(</a:t>
            </a:r>
            <a:r>
              <a:rPr lang="en-GB" dirty="0" err="1" smtClean="0">
                <a:solidFill>
                  <a:schemeClr val="bg1"/>
                </a:solidFill>
              </a:rPr>
              <a:t>posy,posy+height</a:t>
            </a:r>
            <a:r>
              <a:rPr lang="en-GB" dirty="0" smtClean="0">
                <a:solidFill>
                  <a:schemeClr val="bg1"/>
                </a:solidFill>
              </a:rPr>
              <a:t>):</a:t>
            </a:r>
          </a:p>
          <a:p>
            <a:r>
              <a:rPr lang="en-GB" sz="1100" dirty="0" smtClean="0">
                <a:solidFill>
                  <a:schemeClr val="bg1"/>
                </a:solidFill>
              </a:rPr>
              <a:t>       </a:t>
            </a:r>
            <a:r>
              <a:rPr lang="en-GB" dirty="0" err="1" smtClean="0">
                <a:solidFill>
                  <a:schemeClr val="bg1"/>
                </a:solidFill>
              </a:rPr>
              <a:t>mc.setBlocks</a:t>
            </a:r>
            <a:r>
              <a:rPr lang="en-GB" dirty="0" smtClean="0">
                <a:solidFill>
                  <a:schemeClr val="bg1"/>
                </a:solidFill>
              </a:rPr>
              <a:t>(posx-halfsize,y,posz-halfsize,posx+halfsize,y,posz+halfsize,mywalls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  <a:p>
            <a:r>
              <a:rPr lang="en-GB" sz="1100" dirty="0">
                <a:solidFill>
                  <a:schemeClr val="bg1"/>
                </a:solidFill>
              </a:rPr>
              <a:t>    </a:t>
            </a:r>
            <a:r>
              <a:rPr lang="en-GB" sz="1100" dirty="0" smtClean="0">
                <a:solidFill>
                  <a:schemeClr val="bg1"/>
                </a:solidFill>
              </a:rPr>
              <a:t>   </a:t>
            </a:r>
            <a:r>
              <a:rPr lang="en-GB" dirty="0" err="1" smtClean="0">
                <a:solidFill>
                  <a:schemeClr val="bg1"/>
                </a:solidFill>
              </a:rPr>
              <a:t>halfsize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= halfsize-1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r>
              <a:rPr lang="en-GB" sz="1100" b="1" dirty="0">
                <a:solidFill>
                  <a:srgbClr val="FF0000"/>
                </a:solidFill>
              </a:rPr>
              <a:t>  </a:t>
            </a:r>
            <a:r>
              <a:rPr lang="en-GB" b="1" dirty="0">
                <a:solidFill>
                  <a:srgbClr val="FF0000"/>
                </a:solidFill>
              </a:rPr>
              <a:t># Change top block</a:t>
            </a:r>
          </a:p>
          <a:p>
            <a:r>
              <a:rPr lang="en-GB" sz="1100" dirty="0">
                <a:solidFill>
                  <a:schemeClr val="bg1"/>
                </a:solidFill>
              </a:rPr>
              <a:t>  </a:t>
            </a:r>
            <a:r>
              <a:rPr lang="en-GB" dirty="0">
                <a:solidFill>
                  <a:schemeClr val="bg1"/>
                </a:solidFill>
              </a:rPr>
              <a:t>print "Set top block"</a:t>
            </a:r>
          </a:p>
          <a:p>
            <a:r>
              <a:rPr lang="en-GB" sz="1100" dirty="0">
                <a:solidFill>
                  <a:schemeClr val="bg1"/>
                </a:solidFill>
              </a:rPr>
              <a:t>  </a:t>
            </a:r>
            <a:r>
              <a:rPr lang="en-GB" dirty="0" err="1">
                <a:solidFill>
                  <a:schemeClr val="bg1"/>
                </a:solidFill>
              </a:rPr>
              <a:t>mc.setBlock</a:t>
            </a:r>
            <a:r>
              <a:rPr lang="en-GB" dirty="0">
                <a:solidFill>
                  <a:schemeClr val="bg1"/>
                </a:solidFill>
              </a:rPr>
              <a:t>(posx,posy+height-1,posz,mytopblock)  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r>
              <a:rPr lang="en-GB" sz="1100" dirty="0">
                <a:solidFill>
                  <a:schemeClr val="bg1"/>
                </a:solidFill>
              </a:rPr>
              <a:t>  </a:t>
            </a:r>
            <a:r>
              <a:rPr lang="en-GB" dirty="0">
                <a:solidFill>
                  <a:schemeClr val="bg1"/>
                </a:solidFill>
              </a:rPr>
              <a:t>print "Position player on top"</a:t>
            </a:r>
          </a:p>
          <a:p>
            <a:r>
              <a:rPr lang="en-GB" sz="1100" dirty="0">
                <a:solidFill>
                  <a:schemeClr val="bg1"/>
                </a:solidFill>
              </a:rPr>
              <a:t>  </a:t>
            </a:r>
            <a:r>
              <a:rPr lang="en-GB" dirty="0" err="1">
                <a:solidFill>
                  <a:schemeClr val="bg1"/>
                </a:solidFill>
              </a:rPr>
              <a:t>mc.player.setPos</a:t>
            </a:r>
            <a:r>
              <a:rPr lang="en-GB" dirty="0">
                <a:solidFill>
                  <a:schemeClr val="bg1"/>
                </a:solidFill>
              </a:rPr>
              <a:t>(</a:t>
            </a:r>
            <a:r>
              <a:rPr lang="en-GB" dirty="0" err="1">
                <a:solidFill>
                  <a:schemeClr val="bg1"/>
                </a:solidFill>
              </a:rPr>
              <a:t>posx,posy+height,posz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79443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Create that Pyramid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def</a:t>
            </a:r>
            <a:r>
              <a:rPr lang="en-GB" sz="2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2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CreatePyramid</a:t>
            </a:r>
            <a:r>
              <a:rPr lang="en-GB" sz="2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en-GB" sz="22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posx,posy,posz,width,mybase,mywalls,mytopblock</a:t>
            </a:r>
            <a:r>
              <a:rPr lang="en-GB" sz="2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):  </a:t>
            </a: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# </a:t>
            </a:r>
            <a:r>
              <a:rPr lang="en-GB" sz="2000" dirty="0">
                <a:solidFill>
                  <a:srgbClr val="FF0000"/>
                </a:solidFill>
              </a:rPr>
              <a:t>Function to create a pyramid at </a:t>
            </a:r>
            <a:r>
              <a:rPr lang="en-GB" sz="2000" dirty="0" err="1" smtClean="0">
                <a:solidFill>
                  <a:srgbClr val="FF0000"/>
                </a:solidFill>
              </a:rPr>
              <a:t>x,y,z</a:t>
            </a:r>
            <a:r>
              <a:rPr lang="en-GB" sz="2000" dirty="0" smtClean="0">
                <a:solidFill>
                  <a:srgbClr val="FF0000"/>
                </a:solidFill>
              </a:rPr>
              <a:t> with </a:t>
            </a:r>
            <a:r>
              <a:rPr lang="en-GB" sz="2000" dirty="0">
                <a:solidFill>
                  <a:srgbClr val="FF0000"/>
                </a:solidFill>
              </a:rPr>
              <a:t>specified width using </a:t>
            </a:r>
            <a:r>
              <a:rPr lang="en-GB" sz="2000" dirty="0" smtClean="0">
                <a:solidFill>
                  <a:srgbClr val="FF0000"/>
                </a:solidFill>
              </a:rPr>
              <a:t>block </a:t>
            </a:r>
            <a:r>
              <a:rPr lang="en-GB" sz="2000" dirty="0">
                <a:solidFill>
                  <a:srgbClr val="FF0000"/>
                </a:solidFill>
              </a:rPr>
              <a:t>materials for the base, walls and </a:t>
            </a:r>
            <a:r>
              <a:rPr lang="en-GB" sz="2000" dirty="0" smtClean="0">
                <a:solidFill>
                  <a:srgbClr val="FF0000"/>
                </a:solidFill>
              </a:rPr>
              <a:t>top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200" b="1" dirty="0" err="1" smtClean="0">
                <a:solidFill>
                  <a:schemeClr val="bg1"/>
                </a:solidFill>
              </a:rPr>
              <a:t>CreatePyramid</a:t>
            </a:r>
            <a:r>
              <a:rPr lang="en-GB" sz="2200" b="1" dirty="0" smtClean="0">
                <a:solidFill>
                  <a:schemeClr val="bg1"/>
                </a:solidFill>
              </a:rPr>
              <a:t>(0,1,0,51,SANDSTONE,SANDSTONE,GOLD</a:t>
            </a:r>
            <a:r>
              <a:rPr lang="en-GB" sz="2200" b="1" dirty="0">
                <a:solidFill>
                  <a:schemeClr val="bg1"/>
                </a:solidFill>
              </a:rPr>
              <a:t>)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	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2197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Volcano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>
                <a:solidFill>
                  <a:schemeClr val="bg1"/>
                </a:solidFill>
              </a:rPr>
              <a:t>﻿</a:t>
            </a:r>
            <a:r>
              <a:rPr lang="en-GB" sz="1200" dirty="0">
                <a:solidFill>
                  <a:schemeClr val="bg1"/>
                </a:solidFill>
              </a:rPr>
              <a:t>import </a:t>
            </a:r>
            <a:r>
              <a:rPr lang="en-GB" sz="1200" dirty="0" err="1">
                <a:solidFill>
                  <a:schemeClr val="bg1"/>
                </a:solidFill>
              </a:rPr>
              <a:t>minecraft</a:t>
            </a:r>
            <a:r>
              <a:rPr lang="en-GB" sz="1200" dirty="0">
                <a:solidFill>
                  <a:schemeClr val="bg1"/>
                </a:solidFill>
              </a:rPr>
              <a:t> as </a:t>
            </a:r>
            <a:r>
              <a:rPr lang="en-GB" sz="1200" dirty="0" err="1">
                <a:solidFill>
                  <a:schemeClr val="bg1"/>
                </a:solidFill>
              </a:rPr>
              <a:t>minecraft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block,time,random</a:t>
            </a:r>
            <a:endParaRPr lang="en-GB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mc = </a:t>
            </a:r>
            <a:r>
              <a:rPr lang="en-GB" sz="1200" dirty="0" err="1">
                <a:solidFill>
                  <a:schemeClr val="bg1"/>
                </a:solidFill>
              </a:rPr>
              <a:t>minecraft.Minecraft.create</a:t>
            </a:r>
            <a:r>
              <a:rPr lang="en-GB" sz="1200" dirty="0">
                <a:solidFill>
                  <a:schemeClr val="bg1"/>
                </a:solidFill>
              </a:rPr>
              <a:t>()</a:t>
            </a:r>
          </a:p>
          <a:p>
            <a:pPr marL="0" indent="0">
              <a:buNone/>
            </a:pPr>
            <a:endParaRPr lang="en-GB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layers = 10 # How high our volcano is going to be</a:t>
            </a:r>
          </a:p>
          <a:p>
            <a:pPr marL="0" indent="0">
              <a:buNone/>
            </a:pPr>
            <a:r>
              <a:rPr lang="en-GB" sz="1200" dirty="0" err="1">
                <a:solidFill>
                  <a:schemeClr val="bg1"/>
                </a:solidFill>
              </a:rPr>
              <a:t>vec</a:t>
            </a:r>
            <a:r>
              <a:rPr lang="en-GB" sz="1200" dirty="0">
                <a:solidFill>
                  <a:schemeClr val="bg1"/>
                </a:solidFill>
              </a:rPr>
              <a:t> = (0,0,0) # the starting point for our volcano</a:t>
            </a:r>
          </a:p>
          <a:p>
            <a:pPr marL="0" indent="0">
              <a:buNone/>
            </a:pPr>
            <a:r>
              <a:rPr lang="en-GB" sz="1200" dirty="0" err="1">
                <a:solidFill>
                  <a:schemeClr val="bg1"/>
                </a:solidFill>
              </a:rPr>
              <a:t>mc.setBlocks</a:t>
            </a:r>
            <a:r>
              <a:rPr lang="en-GB" sz="1200" dirty="0">
                <a:solidFill>
                  <a:schemeClr val="bg1"/>
                </a:solidFill>
              </a:rPr>
              <a:t>(0,0,0,100,100,100,block.AIR) # let's make some space for our volcano</a:t>
            </a:r>
          </a:p>
          <a:p>
            <a:pPr marL="0" indent="0">
              <a:buNone/>
            </a:pPr>
            <a:endParaRPr lang="en-GB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for layer in range(0,layers): # Build the volcano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	</a:t>
            </a:r>
            <a:r>
              <a:rPr lang="en-GB" sz="1200" dirty="0" err="1">
                <a:solidFill>
                  <a:schemeClr val="bg1"/>
                </a:solidFill>
              </a:rPr>
              <a:t>mc.setBlocks</a:t>
            </a:r>
            <a:r>
              <a:rPr lang="en-GB" sz="1200" dirty="0">
                <a:solidFill>
                  <a:schemeClr val="bg1"/>
                </a:solidFill>
              </a:rPr>
              <a:t>(layer + </a:t>
            </a:r>
            <a:r>
              <a:rPr lang="en-GB" sz="1200" dirty="0" err="1">
                <a:solidFill>
                  <a:schemeClr val="bg1"/>
                </a:solidFill>
              </a:rPr>
              <a:t>vec</a:t>
            </a:r>
            <a:r>
              <a:rPr lang="en-GB" sz="1200" dirty="0">
                <a:solidFill>
                  <a:schemeClr val="bg1"/>
                </a:solidFill>
              </a:rPr>
              <a:t>[0],layer + </a:t>
            </a:r>
            <a:r>
              <a:rPr lang="en-GB" sz="1200" dirty="0" err="1">
                <a:solidFill>
                  <a:schemeClr val="bg1"/>
                </a:solidFill>
              </a:rPr>
              <a:t>vec</a:t>
            </a:r>
            <a:r>
              <a:rPr lang="en-GB" sz="1200" dirty="0">
                <a:solidFill>
                  <a:schemeClr val="bg1"/>
                </a:solidFill>
              </a:rPr>
              <a:t>[1],layer + </a:t>
            </a:r>
            <a:r>
              <a:rPr lang="en-GB" sz="1200" dirty="0" err="1">
                <a:solidFill>
                  <a:schemeClr val="bg1"/>
                </a:solidFill>
              </a:rPr>
              <a:t>vec</a:t>
            </a:r>
            <a:r>
              <a:rPr lang="en-GB" sz="1200" dirty="0">
                <a:solidFill>
                  <a:schemeClr val="bg1"/>
                </a:solidFill>
              </a:rPr>
              <a:t>[2],</a:t>
            </a:r>
            <a:r>
              <a:rPr lang="en-GB" sz="1200" dirty="0" err="1">
                <a:solidFill>
                  <a:schemeClr val="bg1"/>
                </a:solidFill>
              </a:rPr>
              <a:t>vec</a:t>
            </a:r>
            <a:r>
              <a:rPr lang="en-GB" sz="1200" dirty="0">
                <a:solidFill>
                  <a:schemeClr val="bg1"/>
                </a:solidFill>
              </a:rPr>
              <a:t>[0] + (2*layers)-</a:t>
            </a:r>
            <a:r>
              <a:rPr lang="en-GB" sz="1200" dirty="0" err="1">
                <a:solidFill>
                  <a:schemeClr val="bg1"/>
                </a:solidFill>
              </a:rPr>
              <a:t>layer,vec</a:t>
            </a:r>
            <a:r>
              <a:rPr lang="en-GB" sz="1200" dirty="0">
                <a:solidFill>
                  <a:schemeClr val="bg1"/>
                </a:solidFill>
              </a:rPr>
              <a:t>[1] + </a:t>
            </a:r>
            <a:r>
              <a:rPr lang="en-GB" sz="1200" dirty="0" err="1">
                <a:solidFill>
                  <a:schemeClr val="bg1"/>
                </a:solidFill>
              </a:rPr>
              <a:t>layer,vec</a:t>
            </a:r>
            <a:r>
              <a:rPr lang="en-GB" sz="1200" dirty="0">
                <a:solidFill>
                  <a:schemeClr val="bg1"/>
                </a:solidFill>
              </a:rPr>
              <a:t>[2] + (2*layers)-</a:t>
            </a:r>
            <a:r>
              <a:rPr lang="en-GB" sz="1200" dirty="0" err="1">
                <a:solidFill>
                  <a:schemeClr val="bg1"/>
                </a:solidFill>
              </a:rPr>
              <a:t>layer,block.STONE</a:t>
            </a:r>
            <a:r>
              <a:rPr lang="en-GB" sz="12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	</a:t>
            </a:r>
            <a:r>
              <a:rPr lang="en-GB" sz="1200" dirty="0" err="1">
                <a:solidFill>
                  <a:schemeClr val="bg1"/>
                </a:solidFill>
              </a:rPr>
              <a:t>time.sleep</a:t>
            </a:r>
            <a:r>
              <a:rPr lang="en-GB" sz="1200" dirty="0">
                <a:solidFill>
                  <a:schemeClr val="bg1"/>
                </a:solidFill>
              </a:rPr>
              <a:t>(1)</a:t>
            </a:r>
          </a:p>
          <a:p>
            <a:pPr marL="0" indent="0">
              <a:buNone/>
            </a:pPr>
            <a:endParaRPr lang="en-GB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count = 0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while count &lt; (layers*layers*3): # Add some random blocks on the top to make it look a bit more real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	x = </a:t>
            </a:r>
            <a:r>
              <a:rPr lang="en-GB" sz="1200" dirty="0" err="1">
                <a:solidFill>
                  <a:schemeClr val="bg1"/>
                </a:solidFill>
              </a:rPr>
              <a:t>random.randint</a:t>
            </a:r>
            <a:r>
              <a:rPr lang="en-GB" sz="1200" dirty="0">
                <a:solidFill>
                  <a:schemeClr val="bg1"/>
                </a:solidFill>
              </a:rPr>
              <a:t>(</a:t>
            </a:r>
            <a:r>
              <a:rPr lang="en-GB" sz="1200" dirty="0" err="1">
                <a:solidFill>
                  <a:schemeClr val="bg1"/>
                </a:solidFill>
              </a:rPr>
              <a:t>vec</a:t>
            </a:r>
            <a:r>
              <a:rPr lang="en-GB" sz="1200" dirty="0">
                <a:solidFill>
                  <a:schemeClr val="bg1"/>
                </a:solidFill>
              </a:rPr>
              <a:t>[0],</a:t>
            </a:r>
            <a:r>
              <a:rPr lang="en-GB" sz="1200" dirty="0" err="1">
                <a:solidFill>
                  <a:schemeClr val="bg1"/>
                </a:solidFill>
              </a:rPr>
              <a:t>vec</a:t>
            </a:r>
            <a:r>
              <a:rPr lang="en-GB" sz="1200" dirty="0">
                <a:solidFill>
                  <a:schemeClr val="bg1"/>
                </a:solidFill>
              </a:rPr>
              <a:t>[0]+(2*layers)+1)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	z = </a:t>
            </a:r>
            <a:r>
              <a:rPr lang="en-GB" sz="1200" dirty="0" err="1">
                <a:solidFill>
                  <a:schemeClr val="bg1"/>
                </a:solidFill>
              </a:rPr>
              <a:t>random.randint</a:t>
            </a:r>
            <a:r>
              <a:rPr lang="en-GB" sz="1200" dirty="0">
                <a:solidFill>
                  <a:schemeClr val="bg1"/>
                </a:solidFill>
              </a:rPr>
              <a:t>(</a:t>
            </a:r>
            <a:r>
              <a:rPr lang="en-GB" sz="1200" dirty="0" err="1">
                <a:solidFill>
                  <a:schemeClr val="bg1"/>
                </a:solidFill>
              </a:rPr>
              <a:t>vec</a:t>
            </a:r>
            <a:r>
              <a:rPr lang="en-GB" sz="1200" dirty="0">
                <a:solidFill>
                  <a:schemeClr val="bg1"/>
                </a:solidFill>
              </a:rPr>
              <a:t>[2],</a:t>
            </a:r>
            <a:r>
              <a:rPr lang="en-GB" sz="1200" dirty="0" err="1">
                <a:solidFill>
                  <a:schemeClr val="bg1"/>
                </a:solidFill>
              </a:rPr>
              <a:t>vec</a:t>
            </a:r>
            <a:r>
              <a:rPr lang="en-GB" sz="1200" dirty="0">
                <a:solidFill>
                  <a:schemeClr val="bg1"/>
                </a:solidFill>
              </a:rPr>
              <a:t>[2]+(2*layers)+1)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	</a:t>
            </a:r>
            <a:r>
              <a:rPr lang="en-GB" sz="1200" dirty="0" err="1">
                <a:solidFill>
                  <a:schemeClr val="bg1"/>
                </a:solidFill>
              </a:rPr>
              <a:t>mc.setBlock</a:t>
            </a:r>
            <a:r>
              <a:rPr lang="en-GB" sz="1200" dirty="0">
                <a:solidFill>
                  <a:schemeClr val="bg1"/>
                </a:solidFill>
              </a:rPr>
              <a:t>(x,layers+10,z,block.GRAVEL)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	</a:t>
            </a:r>
            <a:r>
              <a:rPr lang="en-GB" sz="1200" dirty="0" err="1">
                <a:solidFill>
                  <a:schemeClr val="bg1"/>
                </a:solidFill>
              </a:rPr>
              <a:t>time.sleep</a:t>
            </a:r>
            <a:r>
              <a:rPr lang="en-GB" sz="1200" dirty="0">
                <a:solidFill>
                  <a:schemeClr val="bg1"/>
                </a:solidFill>
              </a:rPr>
              <a:t>(0.01)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	count+=1</a:t>
            </a:r>
          </a:p>
          <a:p>
            <a:pPr marL="0" indent="0">
              <a:buNone/>
            </a:pPr>
            <a:endParaRPr lang="en-GB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while True: # Get the lava flowing!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	</a:t>
            </a:r>
            <a:r>
              <a:rPr lang="en-GB" sz="1200" dirty="0" err="1">
                <a:solidFill>
                  <a:schemeClr val="bg1"/>
                </a:solidFill>
              </a:rPr>
              <a:t>mc.setBlocks</a:t>
            </a:r>
            <a:r>
              <a:rPr lang="en-GB" sz="1200" dirty="0">
                <a:solidFill>
                  <a:schemeClr val="bg1"/>
                </a:solidFill>
              </a:rPr>
              <a:t>(</a:t>
            </a:r>
            <a:r>
              <a:rPr lang="en-GB" sz="1200" dirty="0" err="1">
                <a:solidFill>
                  <a:schemeClr val="bg1"/>
                </a:solidFill>
              </a:rPr>
              <a:t>vec</a:t>
            </a:r>
            <a:r>
              <a:rPr lang="en-GB" sz="1200" dirty="0">
                <a:solidFill>
                  <a:schemeClr val="bg1"/>
                </a:solidFill>
              </a:rPr>
              <a:t>[0]+</a:t>
            </a:r>
            <a:r>
              <a:rPr lang="en-GB" sz="1200" dirty="0" err="1">
                <a:solidFill>
                  <a:schemeClr val="bg1"/>
                </a:solidFill>
              </a:rPr>
              <a:t>int</a:t>
            </a:r>
            <a:r>
              <a:rPr lang="en-GB" sz="1200" dirty="0">
                <a:solidFill>
                  <a:schemeClr val="bg1"/>
                </a:solidFill>
              </a:rPr>
              <a:t>(layers)-1,vec[1]+layers,layers-1,vec[0]+</a:t>
            </a:r>
            <a:r>
              <a:rPr lang="en-GB" sz="1200" dirty="0" err="1">
                <a:solidFill>
                  <a:schemeClr val="bg1"/>
                </a:solidFill>
              </a:rPr>
              <a:t>int</a:t>
            </a:r>
            <a:r>
              <a:rPr lang="en-GB" sz="1200" dirty="0">
                <a:solidFill>
                  <a:schemeClr val="bg1"/>
                </a:solidFill>
              </a:rPr>
              <a:t>(layers),</a:t>
            </a:r>
            <a:r>
              <a:rPr lang="en-GB" sz="1200" dirty="0" err="1">
                <a:solidFill>
                  <a:schemeClr val="bg1"/>
                </a:solidFill>
              </a:rPr>
              <a:t>vec</a:t>
            </a:r>
            <a:r>
              <a:rPr lang="en-GB" sz="1200" dirty="0">
                <a:solidFill>
                  <a:schemeClr val="bg1"/>
                </a:solidFill>
              </a:rPr>
              <a:t>[1]+layers,layers+1,block.LAVA_FLOWING) # This is not a new line! 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	</a:t>
            </a:r>
            <a:r>
              <a:rPr lang="en-GB" sz="1200" dirty="0" err="1">
                <a:solidFill>
                  <a:schemeClr val="bg1"/>
                </a:solidFill>
              </a:rPr>
              <a:t>time.sleep</a:t>
            </a:r>
            <a:r>
              <a:rPr lang="en-GB" sz="1200" dirty="0">
                <a:solidFill>
                  <a:schemeClr val="bg1"/>
                </a:solidFill>
              </a:rPr>
              <a:t>(1)</a:t>
            </a:r>
            <a:endParaRPr lang="en-GB" sz="12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HACKING MINECRAFT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54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en-GB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﻿In the LX Terminal:</a:t>
            </a:r>
          </a:p>
          <a:p>
            <a:pPr algn="ctr">
              <a:spcBef>
                <a:spcPct val="0"/>
              </a:spcBef>
              <a:buNone/>
            </a:pPr>
            <a:endParaRPr lang="en-GB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sudo</a:t>
            </a:r>
            <a:r>
              <a:rPr lang="en-GB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idle </a:t>
            </a:r>
          </a:p>
          <a:p>
            <a:pPr algn="ctr">
              <a:spcBef>
                <a:spcPct val="0"/>
              </a:spcBef>
              <a:buNone/>
            </a:pPr>
            <a:endParaRPr lang="en-GB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Open a ‘new’ window</a:t>
            </a:r>
          </a:p>
          <a:p>
            <a:pPr algn="ctr">
              <a:spcBef>
                <a:spcPct val="0"/>
              </a:spcBef>
              <a:buNone/>
            </a:pPr>
            <a:endParaRPr lang="en-GB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Type the code and click save</a:t>
            </a:r>
          </a:p>
          <a:p>
            <a:pPr algn="ctr">
              <a:spcBef>
                <a:spcPct val="0"/>
              </a:spcBef>
              <a:buNone/>
            </a:pPr>
            <a:endParaRPr lang="en-GB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Save into the PI/Home folder</a:t>
            </a:r>
          </a:p>
          <a:p>
            <a:pPr algn="ctr">
              <a:spcBef>
                <a:spcPct val="0"/>
              </a:spcBef>
              <a:buNone/>
            </a:pPr>
            <a:endParaRPr lang="en-GB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Pess</a:t>
            </a:r>
            <a:r>
              <a:rPr lang="en-GB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F5 to save and run the code</a:t>
            </a:r>
            <a:br>
              <a:rPr lang="en-GB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GB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4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Minecraft Trampoline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﻿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from </a:t>
            </a:r>
            <a:r>
              <a:rPr lang="en-GB" sz="2800" dirty="0" err="1">
                <a:solidFill>
                  <a:schemeClr val="bg1"/>
                </a:solidFill>
              </a:rPr>
              <a:t>mcpi</a:t>
            </a:r>
            <a:r>
              <a:rPr lang="en-GB" sz="2800" dirty="0">
                <a:solidFill>
                  <a:schemeClr val="bg1"/>
                </a:solidFill>
              </a:rPr>
              <a:t> import </a:t>
            </a:r>
            <a:r>
              <a:rPr lang="en-GB" sz="2800" dirty="0" err="1">
                <a:solidFill>
                  <a:schemeClr val="bg1"/>
                </a:solidFill>
              </a:rPr>
              <a:t>minecraft</a:t>
            </a: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mc </a:t>
            </a:r>
            <a:r>
              <a:rPr lang="en-GB" sz="2800" dirty="0">
                <a:solidFill>
                  <a:schemeClr val="bg1"/>
                </a:solidFill>
              </a:rPr>
              <a:t>= </a:t>
            </a:r>
            <a:r>
              <a:rPr lang="en-GB" sz="2800" dirty="0" err="1">
                <a:solidFill>
                  <a:schemeClr val="bg1"/>
                </a:solidFill>
              </a:rPr>
              <a:t>minecraft.Minecraft.create</a:t>
            </a:r>
            <a:r>
              <a:rPr lang="en-GB" sz="2800" dirty="0">
                <a:solidFill>
                  <a:schemeClr val="bg1"/>
                </a:solidFill>
              </a:rPr>
              <a:t>()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while True: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          p = </a:t>
            </a:r>
            <a:r>
              <a:rPr lang="en-GB" sz="2800" dirty="0" err="1">
                <a:solidFill>
                  <a:schemeClr val="bg1"/>
                </a:solidFill>
              </a:rPr>
              <a:t>mc.player.getTilePos</a:t>
            </a:r>
            <a:r>
              <a:rPr lang="en-GB" sz="2800" dirty="0">
                <a:solidFill>
                  <a:schemeClr val="bg1"/>
                </a:solidFill>
              </a:rPr>
              <a:t>()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          b = mc.getBlock(p.x,p.y-1,p.z)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           if b == 2: </a:t>
            </a:r>
            <a:r>
              <a:rPr lang="en-GB" sz="2000" dirty="0">
                <a:solidFill>
                  <a:srgbClr val="002060"/>
                </a:solidFill>
                <a:latin typeface="" charset="0"/>
              </a:rPr>
              <a:t>###grass</a:t>
            </a:r>
            <a:br>
              <a:rPr lang="en-GB" sz="2000" dirty="0">
                <a:solidFill>
                  <a:srgbClr val="002060"/>
                </a:solidFill>
                <a:latin typeface="" charset="0"/>
              </a:rPr>
            </a:br>
            <a:r>
              <a:rPr lang="en-GB" sz="2000" dirty="0">
                <a:solidFill>
                  <a:schemeClr val="bg1"/>
                </a:solidFill>
                <a:latin typeface="" charset="0"/>
              </a:rPr>
              <a:t>                 </a:t>
            </a:r>
            <a:r>
              <a:rPr lang="en-GB" sz="2800" dirty="0" err="1" smtClean="0">
                <a:solidFill>
                  <a:schemeClr val="bg1"/>
                </a:solidFill>
              </a:rPr>
              <a:t>mc.player.setPos</a:t>
            </a:r>
            <a:r>
              <a:rPr lang="en-GB" sz="2800" dirty="0" smtClean="0">
                <a:solidFill>
                  <a:schemeClr val="bg1"/>
                </a:solidFill>
              </a:rPr>
              <a:t>(</a:t>
            </a:r>
            <a:r>
              <a:rPr lang="en-GB" sz="2800" dirty="0" err="1" smtClean="0">
                <a:solidFill>
                  <a:schemeClr val="bg1"/>
                </a:solidFill>
              </a:rPr>
              <a:t>p.x</a:t>
            </a:r>
            <a:r>
              <a:rPr lang="en-GB" sz="2800" dirty="0" smtClean="0">
                <a:solidFill>
                  <a:schemeClr val="bg1"/>
                </a:solidFill>
              </a:rPr>
              <a:t>, </a:t>
            </a:r>
            <a:r>
              <a:rPr lang="en-GB" sz="2800" dirty="0">
                <a:solidFill>
                  <a:schemeClr val="bg1"/>
                </a:solidFill>
              </a:rPr>
              <a:t>p.y+20, p.z)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  <a:latin typeface="" charset="0"/>
              </a:rPr>
              <a:t>###+</a:t>
            </a:r>
            <a:r>
              <a:rPr lang="en-US" sz="2000" dirty="0">
                <a:solidFill>
                  <a:srgbClr val="002060"/>
                </a:solidFill>
                <a:latin typeface="" charset="0"/>
              </a:rPr>
              <a:t>20 </a:t>
            </a:r>
            <a:r>
              <a:rPr lang="en-US" sz="2000" dirty="0" smtClean="0">
                <a:solidFill>
                  <a:srgbClr val="002060"/>
                </a:solidFill>
                <a:latin typeface="" charset="0"/>
              </a:rPr>
              <a:t>means </a:t>
            </a:r>
            <a:r>
              <a:rPr lang="en-US" sz="2000" dirty="0">
                <a:solidFill>
                  <a:srgbClr val="002060"/>
                </a:solidFill>
                <a:latin typeface="" charset="0"/>
              </a:rPr>
              <a:t>20 blocks up</a:t>
            </a:r>
            <a:r>
              <a:rPr lang="en-US" sz="2000" dirty="0">
                <a:solidFill>
                  <a:schemeClr val="bg1"/>
                </a:solidFill>
                <a:latin typeface="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" charset="0"/>
              </a:rPr>
            </a:br>
            <a:r>
              <a:rPr lang="en-US" sz="2000" dirty="0">
                <a:solidFill>
                  <a:schemeClr val="bg1"/>
                </a:solidFill>
                <a:latin typeface="" charset="0"/>
              </a:rPr>
              <a:t>    </a:t>
            </a:r>
            <a:br>
              <a:rPr lang="en-US" sz="2000" dirty="0">
                <a:solidFill>
                  <a:schemeClr val="bg1"/>
                </a:solidFill>
                <a:latin typeface="" charset="0"/>
              </a:rPr>
            </a:br>
            <a:endParaRPr lang="en-GB" sz="2000" dirty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   </a:t>
            </a:r>
            <a:endParaRPr lang="en-GB" sz="1600" dirty="0"/>
          </a:p>
        </p:txBody>
      </p:sp>
      <p:pic>
        <p:nvPicPr>
          <p:cNvPr id="1026" name="Picture 2" descr="C:\Users\dlad\AppData\Local\Microsoft\Windows\Temporary Internet Files\Content.IE5\318UXZ0B\trampoline%20rond[1]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376264" cy="2376264"/>
          </a:xfrm>
          <a:prstGeom prst="rect">
            <a:avLst/>
          </a:prstGeom>
          <a:solidFill>
            <a:srgbClr val="339933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59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How High is the world?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from </a:t>
            </a:r>
            <a:r>
              <a:rPr lang="en-GB" dirty="0" err="1">
                <a:solidFill>
                  <a:schemeClr val="bg1"/>
                </a:solidFill>
              </a:rPr>
              <a:t>mcpi</a:t>
            </a:r>
            <a:r>
              <a:rPr lang="en-GB" dirty="0">
                <a:solidFill>
                  <a:schemeClr val="bg1"/>
                </a:solidFill>
              </a:rPr>
              <a:t> import </a:t>
            </a:r>
            <a:r>
              <a:rPr lang="en-GB" dirty="0" err="1">
                <a:solidFill>
                  <a:schemeClr val="bg1"/>
                </a:solidFill>
              </a:rPr>
              <a:t>minecraft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mc = </a:t>
            </a:r>
            <a:r>
              <a:rPr lang="en-GB" dirty="0" err="1">
                <a:solidFill>
                  <a:schemeClr val="bg1"/>
                </a:solidFill>
              </a:rPr>
              <a:t>minecraft.Minecraft.create</a:t>
            </a:r>
            <a:r>
              <a:rPr lang="en-GB" dirty="0" smtClean="0">
                <a:solidFill>
                  <a:schemeClr val="bg1"/>
                </a:solidFill>
              </a:rPr>
              <a:t>()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y </a:t>
            </a:r>
            <a:r>
              <a:rPr lang="en-GB" dirty="0">
                <a:solidFill>
                  <a:schemeClr val="bg1"/>
                </a:solidFill>
              </a:rPr>
              <a:t>= </a:t>
            </a:r>
            <a:r>
              <a:rPr lang="en-GB" dirty="0" err="1">
                <a:solidFill>
                  <a:schemeClr val="bg1"/>
                </a:solidFill>
              </a:rPr>
              <a:t>mc.getHeight</a:t>
            </a:r>
            <a:r>
              <a:rPr lang="en-GB" dirty="0">
                <a:solidFill>
                  <a:schemeClr val="bg1"/>
                </a:solidFill>
              </a:rPr>
              <a:t>(0,0)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chemeClr val="bg1"/>
                </a:solidFill>
              </a:rPr>
              <a:t>mc.postToChat</a:t>
            </a:r>
            <a:r>
              <a:rPr lang="en-GB" dirty="0">
                <a:solidFill>
                  <a:schemeClr val="bg1"/>
                </a:solidFill>
              </a:rPr>
              <a:t>("Height of the world is")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chemeClr val="bg1"/>
                </a:solidFill>
              </a:rPr>
              <a:t>mc.postToChat</a:t>
            </a:r>
            <a:r>
              <a:rPr lang="en-GB" dirty="0" smtClean="0">
                <a:solidFill>
                  <a:schemeClr val="bg1"/>
                </a:solidFill>
              </a:rPr>
              <a:t>(y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050" name="Picture 2" descr="http://www.minecraft101.net/reference/images/altitu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6"/>
            <a:ext cx="2464130" cy="18070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75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Hide a Diamond, Find a Diamond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704856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>
                    <a:lumMod val="75000"/>
                  </a:schemeClr>
                </a:solidFill>
                <a:latin typeface="Sans-Serif" charset="0"/>
                <a:cs typeface="Arial" charset="0"/>
              </a:rPr>
              <a:t>from </a:t>
            </a:r>
            <a:r>
              <a:rPr lang="en-GB" sz="2400" dirty="0" err="1">
                <a:solidFill>
                  <a:schemeClr val="bg1">
                    <a:lumMod val="75000"/>
                  </a:schemeClr>
                </a:solidFill>
                <a:latin typeface="Sans-Serif" charset="0"/>
                <a:cs typeface="Arial" charset="0"/>
              </a:rPr>
              <a:t>mcpi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  <a:latin typeface="Sans-Serif" charset="0"/>
                <a:cs typeface="Arial" charset="0"/>
              </a:rPr>
              <a:t> import </a:t>
            </a:r>
            <a:r>
              <a:rPr lang="en-GB" sz="2400" dirty="0" err="1">
                <a:solidFill>
                  <a:schemeClr val="bg1">
                    <a:lumMod val="75000"/>
                  </a:schemeClr>
                </a:solidFill>
                <a:latin typeface="Sans-Serif" charset="0"/>
                <a:cs typeface="Arial" charset="0"/>
              </a:rPr>
              <a:t>minecraft</a:t>
            </a:r>
            <a:endParaRPr lang="en-GB" sz="2400" dirty="0">
              <a:solidFill>
                <a:schemeClr val="bg1">
                  <a:lumMod val="75000"/>
                </a:schemeClr>
              </a:solidFill>
              <a:latin typeface="Sans-Serif" charset="0"/>
              <a:cs typeface="Arial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>
                    <a:lumMod val="75000"/>
                  </a:schemeClr>
                </a:solidFill>
                <a:latin typeface="Sans-Serif" charset="0"/>
                <a:cs typeface="Arial" charset="0"/>
              </a:rPr>
              <a:t>mc = </a:t>
            </a:r>
            <a:r>
              <a:rPr lang="en-GB" sz="2400" dirty="0" err="1">
                <a:solidFill>
                  <a:schemeClr val="bg1">
                    <a:lumMod val="75000"/>
                  </a:schemeClr>
                </a:solidFill>
                <a:latin typeface="Sans-Serif" charset="0"/>
                <a:cs typeface="Arial" charset="0"/>
              </a:rPr>
              <a:t>minecraft.Minecraft.create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  <a:latin typeface="Sans-Serif" charset="0"/>
                <a:cs typeface="Arial" charset="0"/>
              </a:rPr>
              <a:t>()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from </a:t>
            </a:r>
            <a:r>
              <a:rPr lang="en-GB" sz="2400" dirty="0">
                <a:solidFill>
                  <a:schemeClr val="bg1"/>
                </a:solidFill>
              </a:rPr>
              <a:t>time import sleep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mc.postToChat</a:t>
            </a:r>
            <a:r>
              <a:rPr lang="en-US" sz="2400" dirty="0">
                <a:solidFill>
                  <a:schemeClr val="bg1"/>
                </a:solidFill>
              </a:rPr>
              <a:t>("Here is the </a:t>
            </a:r>
            <a:r>
              <a:rPr lang="en-US" sz="2400" dirty="0" smtClean="0">
                <a:solidFill>
                  <a:schemeClr val="bg1"/>
                </a:solidFill>
              </a:rPr>
              <a:t>diamond block </a:t>
            </a:r>
            <a:r>
              <a:rPr lang="en-US" sz="2400" dirty="0">
                <a:solidFill>
                  <a:schemeClr val="bg1"/>
                </a:solidFill>
              </a:rPr>
              <a:t>I have hidden.")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mc.setBlock</a:t>
            </a:r>
            <a:r>
              <a:rPr lang="en-US" sz="2400" dirty="0">
                <a:solidFill>
                  <a:schemeClr val="bg1"/>
                </a:solidFill>
              </a:rPr>
              <a:t>(100</a:t>
            </a:r>
            <a:r>
              <a:rPr lang="en-US" sz="2400" dirty="0" smtClean="0">
                <a:solidFill>
                  <a:schemeClr val="bg1"/>
                </a:solidFill>
              </a:rPr>
              <a:t>, 25, 100, 57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mc.camera.setFixed</a:t>
            </a:r>
            <a:r>
              <a:rPr lang="en-US" sz="2400" dirty="0">
                <a:solidFill>
                  <a:schemeClr val="bg1"/>
                </a:solidFill>
              </a:rPr>
              <a:t>()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mc.camera.setPos</a:t>
            </a:r>
            <a:r>
              <a:rPr lang="en-US" sz="2400" dirty="0">
                <a:solidFill>
                  <a:schemeClr val="bg1"/>
                </a:solidFill>
              </a:rPr>
              <a:t>(100</a:t>
            </a:r>
            <a:r>
              <a:rPr lang="en-US" sz="2400" dirty="0" smtClean="0">
                <a:solidFill>
                  <a:schemeClr val="bg1"/>
                </a:solidFill>
              </a:rPr>
              <a:t>, 30, 100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sleep(10)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mc.postToChat</a:t>
            </a:r>
            <a:r>
              <a:rPr lang="en-US" sz="2400" dirty="0">
                <a:solidFill>
                  <a:schemeClr val="bg1"/>
                </a:solidFill>
              </a:rPr>
              <a:t>("Go find it!")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mc.camera.setNormal</a:t>
            </a:r>
            <a:r>
              <a:rPr lang="en-US" sz="2400" dirty="0">
                <a:solidFill>
                  <a:schemeClr val="bg1"/>
                </a:solidFill>
              </a:rPr>
              <a:t>()</a:t>
            </a:r>
            <a:r>
              <a:rPr lang="en-US" sz="2000" dirty="0">
                <a:solidFill>
                  <a:schemeClr val="bg1"/>
                </a:solidFill>
                <a:latin typeface="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" charset="0"/>
              </a:rPr>
            </a:br>
            <a:r>
              <a:rPr lang="en-US" sz="1800" dirty="0">
                <a:solidFill>
                  <a:schemeClr val="bg1"/>
                </a:solidFill>
                <a:latin typeface="" charset="0"/>
              </a:rPr>
              <a:t>    </a:t>
            </a:r>
            <a:br>
              <a:rPr lang="en-US" sz="1800" dirty="0">
                <a:solidFill>
                  <a:schemeClr val="bg1"/>
                </a:solidFill>
                <a:latin typeface="" charset="0"/>
              </a:rPr>
            </a:br>
            <a:endParaRPr lang="en-GB" sz="1800" dirty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   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293096"/>
            <a:ext cx="1034988" cy="2069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73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Stalker!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Replace the last line with the line below and the camera </a:t>
            </a:r>
            <a:r>
              <a:rPr lang="en-GB" sz="4000" dirty="0" smtClean="0">
                <a:solidFill>
                  <a:schemeClr val="bg1"/>
                </a:solidFill>
              </a:rPr>
              <a:t>follows you around the world</a:t>
            </a:r>
          </a:p>
          <a:p>
            <a:pPr marL="0" indent="0">
              <a:buNone/>
            </a:pPr>
            <a:endParaRPr lang="en-GB" sz="4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4800" dirty="0" err="1" smtClean="0">
                <a:solidFill>
                  <a:schemeClr val="bg1"/>
                </a:solidFill>
              </a:rPr>
              <a:t>mc.camera.setFollow</a:t>
            </a:r>
            <a:r>
              <a:rPr lang="en-GB" sz="4800" dirty="0" smtClean="0">
                <a:solidFill>
                  <a:schemeClr val="bg1"/>
                </a:solidFill>
              </a:rPr>
              <a:t>()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8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Force Field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" charset="0"/>
              </a:rPr>
              <a:t>import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" charset="0"/>
              </a:rPr>
              <a:t>mcpi.minecraft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" charset="0"/>
              </a:rPr>
              <a:t> as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" charset="0"/>
              </a:rPr>
              <a:t>minecraft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" charset="0"/>
              </a:rPr>
              <a:t>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" charset="0"/>
              </a:rPr>
              <a:t>import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" charset="0"/>
              </a:rPr>
              <a:t>time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" charset="0"/>
              </a:rPr>
              <a:t>from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" charset="0"/>
              </a:rPr>
              <a:t>mcpi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" charset="0"/>
              </a:rPr>
              <a:t> import block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" charset="0"/>
              </a:rPr>
              <a:t>mc=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" charset="0"/>
              </a:rPr>
              <a:t>minecraft.Minecraft.create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" charset="0"/>
              </a:rPr>
              <a:t>()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  <a:latin typeface="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" charset="0"/>
              </a:rPr>
              <a:t>def</a:t>
            </a:r>
            <a:r>
              <a:rPr lang="en-US" sz="2000" dirty="0" smtClean="0">
                <a:solidFill>
                  <a:schemeClr val="bg1"/>
                </a:solidFill>
                <a:latin typeface="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" charset="0"/>
              </a:rPr>
              <a:t>forcefield</a:t>
            </a:r>
            <a:r>
              <a:rPr lang="en-US" sz="2000" dirty="0">
                <a:solidFill>
                  <a:schemeClr val="bg1"/>
                </a:solidFill>
                <a:latin typeface="" charset="0"/>
              </a:rPr>
              <a:t>(): </a:t>
            </a:r>
            <a:endParaRPr lang="en-US" sz="2000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" charset="0"/>
              </a:rPr>
              <a:t>pos</a:t>
            </a:r>
            <a:r>
              <a:rPr lang="en-US" sz="2000" dirty="0" smtClean="0">
                <a:solidFill>
                  <a:schemeClr val="bg1"/>
                </a:solidFill>
                <a:latin typeface="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" charset="0"/>
              </a:rPr>
              <a:t>= </a:t>
            </a:r>
            <a:r>
              <a:rPr lang="en-US" sz="2000" dirty="0" err="1">
                <a:solidFill>
                  <a:schemeClr val="bg1"/>
                </a:solidFill>
                <a:latin typeface="" charset="0"/>
              </a:rPr>
              <a:t>mc.player.getPos</a:t>
            </a:r>
            <a:r>
              <a:rPr lang="en-US" sz="2000" dirty="0">
                <a:solidFill>
                  <a:schemeClr val="bg1"/>
                </a:solidFill>
                <a:latin typeface="" charset="0"/>
              </a:rPr>
              <a:t>() </a:t>
            </a:r>
            <a:endParaRPr lang="en-US" sz="2000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" charset="0"/>
              </a:rPr>
              <a:t>mc.setBlocks</a:t>
            </a:r>
            <a:r>
              <a:rPr lang="en-US" sz="1600" dirty="0" smtClean="0">
                <a:solidFill>
                  <a:schemeClr val="bg1"/>
                </a:solidFill>
                <a:latin typeface="" charset="0"/>
              </a:rPr>
              <a:t>(pos.x-3</a:t>
            </a:r>
            <a:r>
              <a:rPr lang="en-US" sz="1600" dirty="0">
                <a:solidFill>
                  <a:schemeClr val="bg1"/>
                </a:solidFill>
                <a:latin typeface="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" charset="0"/>
              </a:rPr>
              <a:t>pos.y</a:t>
            </a:r>
            <a:r>
              <a:rPr lang="en-US" sz="1600" dirty="0">
                <a:solidFill>
                  <a:schemeClr val="bg1"/>
                </a:solidFill>
                <a:latin typeface="" charset="0"/>
              </a:rPr>
              <a:t>, pos.z-3, pos.x+3, pos.y+3, pos.z+3, </a:t>
            </a:r>
            <a:r>
              <a:rPr lang="en-US" sz="1600" dirty="0" err="1">
                <a:solidFill>
                  <a:schemeClr val="bg1"/>
                </a:solidFill>
                <a:latin typeface="" charset="0"/>
              </a:rPr>
              <a:t>block.AIR</a:t>
            </a:r>
            <a:r>
              <a:rPr lang="en-US" sz="1600" dirty="0">
                <a:solidFill>
                  <a:schemeClr val="bg1"/>
                </a:solidFill>
                <a:latin typeface="" charset="0"/>
              </a:rPr>
              <a:t>) </a:t>
            </a:r>
            <a:endParaRPr lang="en-US" sz="1600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" charset="0"/>
              </a:rPr>
              <a:t>while </a:t>
            </a:r>
            <a:r>
              <a:rPr lang="en-US" sz="2000" dirty="0">
                <a:solidFill>
                  <a:schemeClr val="bg1"/>
                </a:solidFill>
                <a:latin typeface="" charset="0"/>
              </a:rPr>
              <a:t>True: </a:t>
            </a:r>
            <a:endParaRPr lang="en-US" sz="2000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" charset="0"/>
              </a:rPr>
              <a:t>pos</a:t>
            </a:r>
            <a:r>
              <a:rPr lang="en-US" sz="2000" dirty="0" smtClean="0">
                <a:solidFill>
                  <a:schemeClr val="bg1"/>
                </a:solidFill>
                <a:latin typeface="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" charset="0"/>
              </a:rPr>
              <a:t>= </a:t>
            </a:r>
            <a:r>
              <a:rPr lang="en-US" sz="2000" dirty="0" err="1">
                <a:solidFill>
                  <a:schemeClr val="bg1"/>
                </a:solidFill>
                <a:latin typeface="" charset="0"/>
              </a:rPr>
              <a:t>mc.player.getTilePos</a:t>
            </a:r>
            <a:r>
              <a:rPr lang="en-US" sz="2000" dirty="0">
                <a:solidFill>
                  <a:schemeClr val="bg1"/>
                </a:solidFill>
                <a:latin typeface="" charset="0"/>
              </a:rPr>
              <a:t>() </a:t>
            </a:r>
            <a:endParaRPr lang="en-US" sz="2000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" charset="0"/>
              </a:rPr>
              <a:t>air </a:t>
            </a:r>
            <a:r>
              <a:rPr lang="en-US" sz="2000" dirty="0">
                <a:solidFill>
                  <a:schemeClr val="bg1"/>
                </a:solidFill>
                <a:latin typeface="" charset="0"/>
              </a:rPr>
              <a:t>= </a:t>
            </a:r>
            <a:r>
              <a:rPr lang="en-US" sz="2000" dirty="0" err="1">
                <a:solidFill>
                  <a:schemeClr val="bg1"/>
                </a:solidFill>
                <a:latin typeface="" charset="0"/>
              </a:rPr>
              <a:t>mc.getBlock</a:t>
            </a:r>
            <a:r>
              <a:rPr lang="en-US" sz="2000" dirty="0">
                <a:solidFill>
                  <a:schemeClr val="bg1"/>
                </a:solidFill>
                <a:latin typeface="" charset="0"/>
              </a:rPr>
              <a:t>(pos.x+1, pos.y+1, pos.z+1) </a:t>
            </a:r>
            <a:endParaRPr lang="en-US" sz="2000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" charset="0"/>
              </a:rPr>
              <a:t>if </a:t>
            </a:r>
            <a:r>
              <a:rPr lang="en-US" sz="2000" dirty="0">
                <a:solidFill>
                  <a:schemeClr val="bg1"/>
                </a:solidFill>
                <a:latin typeface="" charset="0"/>
              </a:rPr>
              <a:t>air != block.AIR.id: </a:t>
            </a:r>
            <a:endParaRPr lang="en-US" sz="2000" dirty="0" smtClean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" charset="0"/>
              </a:rPr>
              <a:t>mc.postToChat</a:t>
            </a:r>
            <a:r>
              <a:rPr lang="en-US" sz="2000" dirty="0" smtClean="0">
                <a:solidFill>
                  <a:schemeClr val="bg1"/>
                </a:solidFill>
                <a:latin typeface="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" charset="0"/>
              </a:rPr>
              <a:t>("</a:t>
            </a:r>
            <a:r>
              <a:rPr lang="en-US" sz="2000" dirty="0" err="1">
                <a:solidFill>
                  <a:schemeClr val="bg1"/>
                </a:solidFill>
                <a:latin typeface="" charset="0"/>
              </a:rPr>
              <a:t>Forcefield</a:t>
            </a:r>
            <a:r>
              <a:rPr lang="en-US" sz="2000" dirty="0">
                <a:solidFill>
                  <a:schemeClr val="bg1"/>
                </a:solidFill>
                <a:latin typeface="" charset="0"/>
              </a:rPr>
              <a:t> Active</a:t>
            </a:r>
            <a:r>
              <a:rPr lang="en-US" sz="2000" dirty="0" smtClean="0">
                <a:solidFill>
                  <a:schemeClr val="bg1"/>
                </a:solidFill>
                <a:latin typeface="" charset="0"/>
              </a:rPr>
              <a:t>")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" charset="0"/>
              </a:rPr>
              <a:t>            </a:t>
            </a:r>
            <a:r>
              <a:rPr lang="en-US" sz="2000" dirty="0" err="1" smtClean="0">
                <a:solidFill>
                  <a:schemeClr val="bg1"/>
                </a:solidFill>
                <a:latin typeface="" charset="0"/>
              </a:rPr>
              <a:t>forcefield</a:t>
            </a:r>
            <a:r>
              <a:rPr lang="en-US" sz="2000" dirty="0">
                <a:solidFill>
                  <a:schemeClr val="bg1"/>
                </a:solidFill>
                <a:latin typeface="" charset="0"/>
              </a:rPr>
              <a:t>()</a:t>
            </a:r>
            <a:br>
              <a:rPr lang="en-US" sz="2000" dirty="0">
                <a:solidFill>
                  <a:schemeClr val="bg1"/>
                </a:solidFill>
                <a:latin typeface="" charset="0"/>
              </a:rPr>
            </a:br>
            <a:r>
              <a:rPr lang="en-US" sz="1800" dirty="0">
                <a:solidFill>
                  <a:schemeClr val="bg1"/>
                </a:solidFill>
                <a:latin typeface="" charset="0"/>
              </a:rPr>
              <a:t>    </a:t>
            </a:r>
            <a:br>
              <a:rPr lang="en-US" sz="1800" dirty="0">
                <a:solidFill>
                  <a:schemeClr val="bg1"/>
                </a:solidFill>
                <a:latin typeface="" charset="0"/>
              </a:rPr>
            </a:br>
            <a:endParaRPr lang="en-GB" sz="1800" dirty="0">
              <a:solidFill>
                <a:schemeClr val="bg1"/>
              </a:solidFill>
              <a:latin typeface="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   </a:t>
            </a:r>
            <a:endParaRPr lang="en-GB" sz="1800" dirty="0"/>
          </a:p>
        </p:txBody>
      </p:sp>
      <p:sp>
        <p:nvSpPr>
          <p:cNvPr id="5" name="7-Point Star 4"/>
          <p:cNvSpPr/>
          <p:nvPr/>
        </p:nvSpPr>
        <p:spPr>
          <a:xfrm>
            <a:off x="5976156" y="260648"/>
            <a:ext cx="2808312" cy="2808312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66" y="908720"/>
            <a:ext cx="828092" cy="1656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62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40"/>
          </a:xfrm>
          <a:ln w="2222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MIDAS TOUCH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063624"/>
            <a:ext cx="8229600" cy="56777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from </a:t>
            </a:r>
            <a:r>
              <a:rPr lang="en-GB" sz="2200" dirty="0" err="1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mcpi</a:t>
            </a:r>
            <a:r>
              <a:rPr lang="en-GB" sz="2200" dirty="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 import </a:t>
            </a:r>
            <a:r>
              <a:rPr lang="en-GB" sz="2200" dirty="0" err="1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minecraft</a:t>
            </a:r>
            <a:endParaRPr lang="en-GB" sz="2200" dirty="0">
              <a:solidFill>
                <a:schemeClr val="bg1">
                  <a:lumMod val="75000"/>
                </a:schemeClr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mc = </a:t>
            </a:r>
            <a:r>
              <a:rPr lang="en-GB" sz="2200" dirty="0" err="1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minecraft.Minecraft.create</a:t>
            </a:r>
            <a:r>
              <a:rPr lang="en-GB" sz="2200" dirty="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()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Import time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  <a:latin typeface="Calibri" charset="0"/>
              </a:rPr>
              <a:t>gold = 41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  <a:latin typeface="Calibri" charset="0"/>
              </a:rPr>
              <a:t>water = </a:t>
            </a:r>
            <a:r>
              <a:rPr lang="en-US" sz="2200" b="1" dirty="0" smtClean="0">
                <a:solidFill>
                  <a:schemeClr val="bg1"/>
                </a:solidFill>
                <a:latin typeface="Calibri" charset="0"/>
              </a:rPr>
              <a:t>9</a:t>
            </a:r>
            <a:endParaRPr lang="en-US" sz="2200" b="1" dirty="0">
              <a:solidFill>
                <a:schemeClr val="bg1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  <a:latin typeface="Calibri" charset="0"/>
              </a:rPr>
              <a:t>air = 0</a:t>
            </a:r>
          </a:p>
          <a:p>
            <a:pPr marL="0" indent="0">
              <a:buNone/>
            </a:pPr>
            <a:endParaRPr lang="en-US" sz="3100" b="1" dirty="0">
              <a:solidFill>
                <a:schemeClr val="bg1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3100" b="1" dirty="0">
                <a:solidFill>
                  <a:schemeClr val="bg1"/>
                </a:solidFill>
                <a:latin typeface="Calibri" charset="0"/>
              </a:rPr>
              <a:t>while True:</a:t>
            </a:r>
          </a:p>
          <a:p>
            <a:pPr marL="400050" lvl="1" indent="0">
              <a:buNone/>
            </a:pPr>
            <a:r>
              <a:rPr lang="en-US" sz="3100" b="1" dirty="0">
                <a:solidFill>
                  <a:schemeClr val="bg1"/>
                </a:solidFill>
                <a:latin typeface="Calibri" charset="0"/>
              </a:rPr>
              <a:t>   </a:t>
            </a:r>
            <a:r>
              <a:rPr lang="en-US" sz="3100" b="1" dirty="0" err="1" smtClean="0">
                <a:solidFill>
                  <a:schemeClr val="bg1"/>
                </a:solidFill>
                <a:latin typeface="Calibri" charset="0"/>
              </a:rPr>
              <a:t>pos</a:t>
            </a:r>
            <a:r>
              <a:rPr lang="en-US" sz="3100" b="1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3100" b="1" dirty="0">
                <a:solidFill>
                  <a:schemeClr val="bg1"/>
                </a:solidFill>
                <a:latin typeface="Calibri" charset="0"/>
              </a:rPr>
              <a:t>= </a:t>
            </a:r>
            <a:r>
              <a:rPr lang="en-US" sz="3100" b="1" dirty="0" err="1">
                <a:solidFill>
                  <a:schemeClr val="bg1"/>
                </a:solidFill>
                <a:latin typeface="Calibri" charset="0"/>
              </a:rPr>
              <a:t>mc.player.getTilePos</a:t>
            </a:r>
            <a:r>
              <a:rPr lang="en-US" sz="3100" b="1" dirty="0" smtClean="0">
                <a:solidFill>
                  <a:schemeClr val="bg1"/>
                </a:solidFill>
                <a:latin typeface="Calibri" charset="0"/>
              </a:rPr>
              <a:t>()</a:t>
            </a:r>
          </a:p>
          <a:p>
            <a:pPr marL="400050" lvl="1" indent="0">
              <a:buNone/>
            </a:pPr>
            <a:endParaRPr lang="en-US" sz="3100" b="1" dirty="0">
              <a:solidFill>
                <a:schemeClr val="bg1"/>
              </a:solidFill>
              <a:latin typeface="Calibri" charset="0"/>
            </a:endParaRPr>
          </a:p>
          <a:p>
            <a:pPr marL="400050" lvl="1" indent="0">
              <a:buNone/>
            </a:pPr>
            <a:r>
              <a:rPr lang="en-US" sz="3100" b="1" dirty="0">
                <a:solidFill>
                  <a:schemeClr val="bg1"/>
                </a:solidFill>
                <a:latin typeface="Calibri" charset="0"/>
              </a:rPr>
              <a:t>   </a:t>
            </a:r>
            <a:r>
              <a:rPr lang="en-US" sz="3100" b="1" dirty="0" err="1">
                <a:solidFill>
                  <a:schemeClr val="bg1"/>
                </a:solidFill>
                <a:latin typeface="Calibri" charset="0"/>
              </a:rPr>
              <a:t>blockBelow</a:t>
            </a:r>
            <a:r>
              <a:rPr lang="en-US" sz="3100" b="1" dirty="0">
                <a:solidFill>
                  <a:schemeClr val="bg1"/>
                </a:solidFill>
                <a:latin typeface="Calibri" charset="0"/>
              </a:rPr>
              <a:t> = </a:t>
            </a:r>
            <a:r>
              <a:rPr lang="en-US" sz="3100" b="1" dirty="0" err="1">
                <a:solidFill>
                  <a:schemeClr val="bg1"/>
                </a:solidFill>
                <a:latin typeface="Calibri" charset="0"/>
              </a:rPr>
              <a:t>mc.getBlock</a:t>
            </a:r>
            <a:r>
              <a:rPr lang="en-US" sz="3100" b="1" dirty="0">
                <a:solidFill>
                  <a:schemeClr val="bg1"/>
                </a:solidFill>
                <a:latin typeface="Calibri" charset="0"/>
              </a:rPr>
              <a:t>(</a:t>
            </a:r>
            <a:r>
              <a:rPr lang="en-US" sz="3100" b="1" dirty="0" err="1">
                <a:solidFill>
                  <a:schemeClr val="bg1"/>
                </a:solidFill>
                <a:latin typeface="Calibri" charset="0"/>
              </a:rPr>
              <a:t>pos.x</a:t>
            </a:r>
            <a:r>
              <a:rPr lang="en-US" sz="3100" b="1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en-US" sz="3100" b="1" dirty="0" err="1">
                <a:solidFill>
                  <a:schemeClr val="bg1"/>
                </a:solidFill>
                <a:latin typeface="Calibri" charset="0"/>
              </a:rPr>
              <a:t>pos.y</a:t>
            </a:r>
            <a:r>
              <a:rPr lang="en-US" sz="3100" b="1" dirty="0">
                <a:solidFill>
                  <a:schemeClr val="bg1"/>
                </a:solidFill>
                <a:latin typeface="Calibri" charset="0"/>
              </a:rPr>
              <a:t> - 1, </a:t>
            </a:r>
            <a:r>
              <a:rPr lang="en-US" sz="3100" b="1" dirty="0" err="1">
                <a:solidFill>
                  <a:schemeClr val="bg1"/>
                </a:solidFill>
                <a:latin typeface="Calibri" charset="0"/>
              </a:rPr>
              <a:t>pos.z</a:t>
            </a:r>
            <a:r>
              <a:rPr lang="en-US" sz="3100" b="1" dirty="0">
                <a:solidFill>
                  <a:schemeClr val="bg1"/>
                </a:solidFill>
                <a:latin typeface="Calibri" charset="0"/>
              </a:rPr>
              <a:t>)</a:t>
            </a:r>
          </a:p>
          <a:p>
            <a:pPr marL="400050" lvl="1" indent="0">
              <a:buNone/>
            </a:pPr>
            <a:r>
              <a:rPr lang="en-US" sz="3100" b="1" dirty="0">
                <a:solidFill>
                  <a:schemeClr val="bg1"/>
                </a:solidFill>
                <a:latin typeface="Calibri" charset="0"/>
              </a:rPr>
              <a:t>   </a:t>
            </a:r>
            <a:endParaRPr lang="en-US" sz="3100" b="1" dirty="0" smtClean="0">
              <a:solidFill>
                <a:schemeClr val="bg1"/>
              </a:solidFill>
              <a:latin typeface="Calibri" charset="0"/>
            </a:endParaRPr>
          </a:p>
          <a:p>
            <a:pPr marL="400050" lvl="1" indent="0">
              <a:buNone/>
            </a:pPr>
            <a:r>
              <a:rPr lang="en-US" sz="3100" b="1" dirty="0" smtClean="0">
                <a:solidFill>
                  <a:schemeClr val="bg1"/>
                </a:solidFill>
                <a:latin typeface="Calibri" charset="0"/>
              </a:rPr>
              <a:t>   if </a:t>
            </a:r>
            <a:r>
              <a:rPr lang="en-US" sz="3100" b="1" dirty="0" err="1">
                <a:solidFill>
                  <a:schemeClr val="bg1"/>
                </a:solidFill>
                <a:latin typeface="Calibri" charset="0"/>
              </a:rPr>
              <a:t>blockBelow</a:t>
            </a:r>
            <a:r>
              <a:rPr lang="en-US" sz="3100" b="1" dirty="0">
                <a:solidFill>
                  <a:schemeClr val="bg1"/>
                </a:solidFill>
                <a:latin typeface="Calibri" charset="0"/>
              </a:rPr>
              <a:t> != air and </a:t>
            </a:r>
            <a:r>
              <a:rPr lang="en-US" sz="3100" b="1" dirty="0" err="1">
                <a:solidFill>
                  <a:schemeClr val="bg1"/>
                </a:solidFill>
                <a:latin typeface="Calibri" charset="0"/>
              </a:rPr>
              <a:t>blockBelow</a:t>
            </a:r>
            <a:r>
              <a:rPr lang="en-US" sz="3100" b="1" dirty="0">
                <a:solidFill>
                  <a:schemeClr val="bg1"/>
                </a:solidFill>
                <a:latin typeface="Calibri" charset="0"/>
              </a:rPr>
              <a:t> != water</a:t>
            </a:r>
            <a:r>
              <a:rPr lang="en-US" sz="3100" b="1" dirty="0" smtClean="0">
                <a:solidFill>
                  <a:schemeClr val="bg1"/>
                </a:solidFill>
                <a:latin typeface="Calibri" charset="0"/>
              </a:rPr>
              <a:t>:</a:t>
            </a:r>
          </a:p>
          <a:p>
            <a:pPr marL="400050" lvl="1" indent="0">
              <a:buNone/>
            </a:pPr>
            <a:endParaRPr lang="en-US" sz="3100" b="1" dirty="0">
              <a:solidFill>
                <a:schemeClr val="bg1"/>
              </a:solidFill>
              <a:latin typeface="Calibri" charset="0"/>
            </a:endParaRPr>
          </a:p>
          <a:p>
            <a:pPr marL="400050" lvl="1" indent="0">
              <a:buNone/>
            </a:pPr>
            <a:r>
              <a:rPr lang="en-US" sz="3100" b="1" dirty="0">
                <a:solidFill>
                  <a:schemeClr val="bg1"/>
                </a:solidFill>
                <a:latin typeface="Calibri" charset="0"/>
              </a:rPr>
              <a:t>       </a:t>
            </a:r>
            <a:r>
              <a:rPr lang="en-US" sz="3100" b="1" dirty="0" smtClean="0">
                <a:solidFill>
                  <a:schemeClr val="bg1"/>
                </a:solidFill>
                <a:latin typeface="Calibri" charset="0"/>
              </a:rPr>
              <a:t>            </a:t>
            </a:r>
            <a:r>
              <a:rPr lang="en-US" sz="3100" b="1" dirty="0" err="1" smtClean="0">
                <a:solidFill>
                  <a:schemeClr val="bg1"/>
                </a:solidFill>
                <a:latin typeface="Calibri" charset="0"/>
              </a:rPr>
              <a:t>mc.setBlock</a:t>
            </a:r>
            <a:r>
              <a:rPr lang="en-US" sz="3100" b="1" dirty="0" smtClean="0">
                <a:solidFill>
                  <a:schemeClr val="bg1"/>
                </a:solidFill>
                <a:latin typeface="Calibri" charset="0"/>
              </a:rPr>
              <a:t>(</a:t>
            </a:r>
            <a:r>
              <a:rPr lang="en-US" sz="3100" b="1" dirty="0" err="1" smtClean="0">
                <a:solidFill>
                  <a:schemeClr val="bg1"/>
                </a:solidFill>
                <a:latin typeface="Calibri" charset="0"/>
              </a:rPr>
              <a:t>pos.x</a:t>
            </a:r>
            <a:r>
              <a:rPr lang="en-US" sz="3100" b="1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en-US" sz="3100" b="1" dirty="0" err="1">
                <a:solidFill>
                  <a:schemeClr val="bg1"/>
                </a:solidFill>
                <a:latin typeface="Calibri" charset="0"/>
              </a:rPr>
              <a:t>pos.y</a:t>
            </a:r>
            <a:r>
              <a:rPr lang="en-US" sz="3100" b="1" dirty="0">
                <a:solidFill>
                  <a:schemeClr val="bg1"/>
                </a:solidFill>
                <a:latin typeface="Calibri" charset="0"/>
              </a:rPr>
              <a:t> -1, </a:t>
            </a:r>
            <a:r>
              <a:rPr lang="en-US" sz="3100" b="1" dirty="0" err="1">
                <a:solidFill>
                  <a:schemeClr val="bg1"/>
                </a:solidFill>
                <a:latin typeface="Calibri" charset="0"/>
              </a:rPr>
              <a:t>pos.z</a:t>
            </a:r>
            <a:r>
              <a:rPr lang="en-US" sz="3100" b="1" dirty="0">
                <a:solidFill>
                  <a:schemeClr val="bg1"/>
                </a:solidFill>
                <a:latin typeface="Calibri" charset="0"/>
              </a:rPr>
              <a:t>, gold</a:t>
            </a:r>
            <a:r>
              <a:rPr lang="en-US" sz="3100" b="1" dirty="0" smtClean="0">
                <a:solidFill>
                  <a:schemeClr val="bg1"/>
                </a:solidFill>
                <a:latin typeface="Calibri" charset="0"/>
              </a:rPr>
              <a:t>)</a:t>
            </a:r>
          </a:p>
          <a:p>
            <a:pPr marL="400050" lvl="1" indent="0">
              <a:buNone/>
            </a:pPr>
            <a:endParaRPr lang="en-US" sz="3100" b="1" dirty="0">
              <a:solidFill>
                <a:schemeClr val="bg1"/>
              </a:solidFill>
              <a:latin typeface="Calibri" charset="0"/>
            </a:endParaRPr>
          </a:p>
          <a:p>
            <a:pPr marL="400050" lvl="1" indent="0">
              <a:buNone/>
            </a:pPr>
            <a:r>
              <a:rPr lang="en-US" sz="3100" b="1" dirty="0">
                <a:solidFill>
                  <a:schemeClr val="bg1"/>
                </a:solidFill>
                <a:latin typeface="Calibri" charset="0"/>
              </a:rPr>
              <a:t>   </a:t>
            </a:r>
            <a:r>
              <a:rPr lang="en-US" sz="3100" b="1" dirty="0" err="1">
                <a:solidFill>
                  <a:schemeClr val="bg1"/>
                </a:solidFill>
                <a:latin typeface="Calibri" charset="0"/>
              </a:rPr>
              <a:t>time.sleep</a:t>
            </a:r>
            <a:r>
              <a:rPr lang="en-US" sz="3100" b="1" dirty="0">
                <a:solidFill>
                  <a:schemeClr val="bg1"/>
                </a:solidFill>
                <a:latin typeface="Calibri" charset="0"/>
              </a:rPr>
              <a:t>(0.1) </a:t>
            </a:r>
            <a:r>
              <a:rPr lang="en-US" sz="3100" b="1" dirty="0" smtClean="0">
                <a:solidFill>
                  <a:schemeClr val="bg1"/>
                </a:solidFill>
                <a:latin typeface="Calibri" charset="0"/>
              </a:rPr>
              <a:t>                   </a:t>
            </a:r>
            <a:endParaRPr lang="en-US" sz="3100" b="1" dirty="0">
              <a:solidFill>
                <a:schemeClr val="bg1"/>
              </a:solidFill>
              <a:latin typeface="Calibri" charset="0"/>
            </a:endParaRPr>
          </a:p>
          <a:p>
            <a:endParaRPr lang="en-US" dirty="0"/>
          </a:p>
        </p:txBody>
      </p:sp>
      <p:pic>
        <p:nvPicPr>
          <p:cNvPr id="3074" name="Picture 2" descr="http://images6.fanpop.com/image/photos/37500000/gold-armor-steve-minecraft-37545249-204-42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40768"/>
            <a:ext cx="1107671" cy="229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78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1249</Words>
  <Application>Microsoft Office PowerPoint</Application>
  <PresentationFormat>On-screen Show (4:3)</PresentationFormat>
  <Paragraphs>410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Consolas</vt:lpstr>
      <vt:lpstr>Sans-Serif</vt:lpstr>
      <vt:lpstr>Office Theme</vt:lpstr>
      <vt:lpstr>HACKING MINECRAFT</vt:lpstr>
      <vt:lpstr>LET’S OVERCLOCK</vt:lpstr>
      <vt:lpstr>HACKING MINECRAFT</vt:lpstr>
      <vt:lpstr>Minecraft Trampoline</vt:lpstr>
      <vt:lpstr>How High is the world?</vt:lpstr>
      <vt:lpstr>Hide a Diamond, Find a Diamond</vt:lpstr>
      <vt:lpstr>Stalker!</vt:lpstr>
      <vt:lpstr>Force Field</vt:lpstr>
      <vt:lpstr>MIDAS TOUCH</vt:lpstr>
      <vt:lpstr>Rainbow Road</vt:lpstr>
      <vt:lpstr>Rainbow Disco</vt:lpstr>
      <vt:lpstr>Minecraft: Drop some Sand 1</vt:lpstr>
      <vt:lpstr>Minecraft: Drop some Sand 2</vt:lpstr>
      <vt:lpstr>Torches</vt:lpstr>
      <vt:lpstr>Cover my World</vt:lpstr>
      <vt:lpstr>Build A Glass Bridge </vt:lpstr>
      <vt:lpstr>Are we there yet?</vt:lpstr>
      <vt:lpstr>Finding some Treasure</vt:lpstr>
      <vt:lpstr>Minecraft Escalator</vt:lpstr>
      <vt:lpstr>Minecraft Instant Messenger Part 1</vt:lpstr>
      <vt:lpstr>Minecraft Instant Messenger Part 2</vt:lpstr>
      <vt:lpstr>Can you create a Pyramid?</vt:lpstr>
      <vt:lpstr>Pyramid</vt:lpstr>
      <vt:lpstr>1. Pyramid Prep</vt:lpstr>
      <vt:lpstr>2. Pyramid Math</vt:lpstr>
      <vt:lpstr>3. Pyramid Math</vt:lpstr>
      <vt:lpstr>Create that Pyramid</vt:lpstr>
      <vt:lpstr>Volcano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HACKING MINECRAFT</dc:title>
  <dc:creator>Mr Aldred</dc:creator>
  <cp:lastModifiedBy>Mr Aldred A</cp:lastModifiedBy>
  <cp:revision>112</cp:revision>
  <dcterms:created xsi:type="dcterms:W3CDTF">2014-11-10T09:57:49Z</dcterms:created>
  <dcterms:modified xsi:type="dcterms:W3CDTF">2015-11-26T11:52:47Z</dcterms:modified>
</cp:coreProperties>
</file>